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  <p:embeddedFont>
      <p:font typeface="Manrope SemiBold"/>
      <p:regular r:id="rId26"/>
      <p:bold r:id="rId27"/>
    </p:embeddedFont>
    <p:embeddedFont>
      <p:font typeface="Manrope"/>
      <p:regular r:id="rId28"/>
      <p:bold r:id="rId29"/>
    </p:embeddedFont>
    <p:embeddedFont>
      <p:font typeface="Manrope ExtraBold"/>
      <p:bold r:id="rId30"/>
    </p:embeddedFont>
    <p:embeddedFont>
      <p:font typeface="Manrope Medium"/>
      <p:regular r:id="rId31"/>
      <p:bold r:id="rId32"/>
    </p:embeddedFont>
    <p:embeddedFont>
      <p:font typeface="Space Grotesk Light"/>
      <p:regular r:id="rId33"/>
      <p:bold r:id="rId34"/>
    </p:embeddedFont>
    <p:embeddedFont>
      <p:font typeface="Space Grotesk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oboto-regular.fntdata"/><Relationship Id="rId21" Type="http://schemas.openxmlformats.org/officeDocument/2006/relationships/slide" Target="slides/slide15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ManropeSemiBold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Manrope-regular.fntdata"/><Relationship Id="rId27" Type="http://schemas.openxmlformats.org/officeDocument/2006/relationships/font" Target="fonts/ManropeSemiBold-bold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Manrop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anropeMedium-regular.fntdata"/><Relationship Id="rId30" Type="http://schemas.openxmlformats.org/officeDocument/2006/relationships/font" Target="fonts/ManropeExtraBold-bold.fntdata"/><Relationship Id="rId11" Type="http://schemas.openxmlformats.org/officeDocument/2006/relationships/slide" Target="slides/slide5.xml"/><Relationship Id="rId33" Type="http://schemas.openxmlformats.org/officeDocument/2006/relationships/font" Target="fonts/SpaceGroteskLight-regular.fntdata"/><Relationship Id="rId10" Type="http://schemas.openxmlformats.org/officeDocument/2006/relationships/slide" Target="slides/slide4.xml"/><Relationship Id="rId32" Type="http://schemas.openxmlformats.org/officeDocument/2006/relationships/font" Target="fonts/ManropeMedium-bold.fntdata"/><Relationship Id="rId13" Type="http://schemas.openxmlformats.org/officeDocument/2006/relationships/slide" Target="slides/slide7.xml"/><Relationship Id="rId35" Type="http://schemas.openxmlformats.org/officeDocument/2006/relationships/font" Target="fonts/SpaceGrotesk-regular.fntdata"/><Relationship Id="rId12" Type="http://schemas.openxmlformats.org/officeDocument/2006/relationships/slide" Target="slides/slide6.xml"/><Relationship Id="rId34" Type="http://schemas.openxmlformats.org/officeDocument/2006/relationships/font" Target="fonts/SpaceGroteskLight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SpaceGrotesk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422d30c5f_2_2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g3d422d30c5f_2_2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3d422d30c5f_2_2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96ef80fe58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96ef80fe58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96ed281447_1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96ed281447_1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6ef80fe58_0_0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396ef80fe58_0_0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396ef80fe58_0_0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d422d30c5f_8_61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3d422d30c5f_8_61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3d422d30c5f_8_61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d422d30c5f_6_123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3d422d30c5f_6_123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d422d30c5f_6_123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96ed281447_1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96ed281447_1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90E24"/>
                </a:solidFill>
                <a:latin typeface="Manrope"/>
                <a:ea typeface="Manrope"/>
                <a:cs typeface="Manrope"/>
                <a:sym typeface="Manrope"/>
              </a:rPr>
              <a:t>Talk Track:</a:t>
            </a:r>
            <a:endParaRPr b="1" sz="10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90E2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Personalization should not slow anyone down.</a:t>
            </a:r>
            <a:endParaRPr sz="1000">
              <a:solidFill>
                <a:srgbClr val="090E2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90E2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With Hygraph, editors can create, search, and manage variations for each audience segment directly inside the CMS, without jumping between tools - just like the way shown on the animation on the left.</a:t>
            </a:r>
            <a:endParaRPr sz="1000">
              <a:solidFill>
                <a:srgbClr val="090E2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90E2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Visuals are automatically optimized for each context. Images can be resized, cropped, and formatted so they fit every channel and convert better.</a:t>
            </a:r>
            <a:endParaRPr sz="1000">
              <a:solidFill>
                <a:srgbClr val="090E2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90E2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AI Assist can generate, review, and manage variations inside the CMS, reducing repetitive work and freeing time for higher-value tasks.</a:t>
            </a:r>
            <a:endParaRPr sz="1000">
              <a:solidFill>
                <a:srgbClr val="090E2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90E2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Reusable components mean you create content once and update it everywhere, keeping consistency while cutting down production time.</a:t>
            </a:r>
            <a:endParaRPr sz="1000">
              <a:solidFill>
                <a:srgbClr val="090E2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90E24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It is personalization that works at the same speed as your business.</a:t>
            </a:r>
            <a:endParaRPr sz="1000">
              <a:solidFill>
                <a:srgbClr val="090E24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90E24"/>
                </a:solidFill>
                <a:latin typeface="Manrope"/>
                <a:ea typeface="Manrope"/>
                <a:cs typeface="Manrope"/>
                <a:sym typeface="Manrope"/>
              </a:rPr>
              <a:t>Features highlighted:</a:t>
            </a:r>
            <a:endParaRPr b="1" sz="10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90E24"/>
              </a:buClr>
              <a:buSzPts val="1000"/>
              <a:buFont typeface="Manrope"/>
              <a:buChar char="-"/>
            </a:pPr>
            <a:r>
              <a:rPr b="1" lang="en" sz="1000">
                <a:solidFill>
                  <a:srgbClr val="090E24"/>
                </a:solidFill>
                <a:latin typeface="Manrope"/>
                <a:ea typeface="Manrope"/>
                <a:cs typeface="Manrope"/>
                <a:sym typeface="Manrope"/>
              </a:rPr>
              <a:t>Hygraph AI Assist </a:t>
            </a:r>
            <a:endParaRPr b="1" sz="10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90E24"/>
              </a:buClr>
              <a:buSzPts val="1000"/>
              <a:buFont typeface="Manrope"/>
              <a:buChar char="-"/>
            </a:pPr>
            <a:r>
              <a:rPr b="1" lang="en" sz="1000">
                <a:solidFill>
                  <a:srgbClr val="090E24"/>
                </a:solidFill>
                <a:latin typeface="Manrope"/>
                <a:ea typeface="Manrope"/>
                <a:cs typeface="Manrope"/>
                <a:sym typeface="Manrope"/>
              </a:rPr>
              <a:t>Reusable components &amp; content as atomic pieces </a:t>
            </a:r>
            <a:endParaRPr b="1" sz="10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90E24"/>
              </a:buClr>
              <a:buSzPts val="1000"/>
              <a:buFont typeface="Manrope"/>
              <a:buChar char="-"/>
            </a:pPr>
            <a:r>
              <a:rPr b="1" lang="en" sz="1000">
                <a:solidFill>
                  <a:srgbClr val="090E24"/>
                </a:solidFill>
                <a:latin typeface="Manrope"/>
                <a:ea typeface="Manrope"/>
                <a:cs typeface="Manrope"/>
                <a:sym typeface="Manrope"/>
              </a:rPr>
              <a:t>Taxonomies &amp; relations between pieces</a:t>
            </a:r>
            <a:endParaRPr b="1" sz="10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90E24"/>
              </a:buClr>
              <a:buSzPts val="1000"/>
              <a:buFont typeface="Manrope"/>
              <a:buChar char="-"/>
            </a:pPr>
            <a:r>
              <a:rPr b="1" lang="en" sz="1000">
                <a:solidFill>
                  <a:srgbClr val="090E24"/>
                </a:solidFill>
                <a:latin typeface="Manrope"/>
                <a:ea typeface="Manrope"/>
                <a:cs typeface="Manrope"/>
                <a:sym typeface="Manrope"/>
              </a:rPr>
              <a:t>Variants </a:t>
            </a:r>
            <a:endParaRPr b="1" sz="10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90E24"/>
              </a:buClr>
              <a:buSzPts val="1000"/>
              <a:buFont typeface="Manrope"/>
              <a:buChar char="-"/>
            </a:pPr>
            <a:r>
              <a:rPr b="1" lang="en" sz="1000">
                <a:solidFill>
                  <a:srgbClr val="090E24"/>
                </a:solidFill>
                <a:latin typeface="Manrope"/>
                <a:ea typeface="Manrope"/>
                <a:cs typeface="Manrope"/>
                <a:sym typeface="Manrope"/>
              </a:rPr>
              <a:t>Asset Management </a:t>
            </a:r>
            <a:endParaRPr b="1" sz="10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90E24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d422d30c5f_2_41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3d422d30c5f_2_41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3d422d30c5f_2_41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6ed281447_1_971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396ed281447_1_971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396ed281447_1_971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422d30c5f_2_167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d422d30c5f_2_167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d422d30c5f_2_167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d422d30c5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d422d30c5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Halfords and its subsidiary Tredz Bikes, [LON: HFD], UK’s largest bicycle retailer that trusts Hygraph with their large e-commerce product catalogue. Leveraging Hygraphs Remote sources for editors to fetch product information from anywhere: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422d30c5f_8_117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3d422d30c5f_8_117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d422d30c5f_8_117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96ef80fe58_0_129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396ef80fe58_0_129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96ef80fe58_0_129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422d30c5f_2_68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3d422d30c5f_2_68:notes"/>
          <p:cNvSpPr txBox="1"/>
          <p:nvPr>
            <p:ph idx="1" type="body"/>
          </p:nvPr>
        </p:nvSpPr>
        <p:spPr>
          <a:xfrm>
            <a:off x="914400" y="4400550"/>
            <a:ext cx="73152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d422d30c5f_2_68:notes"/>
          <p:cNvSpPr txBox="1"/>
          <p:nvPr>
            <p:ph idx="12" type="sldNum"/>
          </p:nvPr>
        </p:nvSpPr>
        <p:spPr>
          <a:xfrm>
            <a:off x="5179484" y="8685213"/>
            <a:ext cx="39624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96ef80fe58_0_46:notes"/>
          <p:cNvSpPr/>
          <p:nvPr>
            <p:ph idx="2" type="sldImg"/>
          </p:nvPr>
        </p:nvSpPr>
        <p:spPr>
          <a:xfrm>
            <a:off x="914400" y="1143000"/>
            <a:ext cx="731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396ef80fe58_0_46:notes"/>
          <p:cNvSpPr txBox="1"/>
          <p:nvPr>
            <p:ph idx="1" type="body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396ef80fe58_0_46:notes"/>
          <p:cNvSpPr txBox="1"/>
          <p:nvPr>
            <p:ph idx="12" type="sldNum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Theme - without Watermark 2">
  <p:cSld name="TITLE_1_1_4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5574">
          <p15:clr>
            <a:srgbClr val="FA7B17"/>
          </p15:clr>
        </p15:guide>
        <p15:guide id="2" pos="369">
          <p15:clr>
            <a:srgbClr val="FA7B17"/>
          </p15:clr>
        </p15:guide>
        <p15:guide id="3" orient="horz" pos="369">
          <p15:clr>
            <a:srgbClr val="FA7B17"/>
          </p15:clr>
        </p15:guide>
        <p15:guide id="4" orient="horz" pos="3057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BG2">
  <p:cSld name="CUSTOM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Theme - with Watermark">
  <p:cSld name="TITLE_1_1_1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5574">
          <p15:clr>
            <a:srgbClr val="FA7B17"/>
          </p15:clr>
        </p15:guide>
        <p15:guide id="2" pos="369">
          <p15:clr>
            <a:srgbClr val="FA7B17"/>
          </p15:clr>
        </p15:guide>
        <p15:guide id="3" orient="horz" pos="369">
          <p15:clr>
            <a:srgbClr val="FA7B17"/>
          </p15:clr>
        </p15:guide>
        <p15:guide id="4" orient="horz" pos="3057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Theme - without Watermark 1">
  <p:cSld name="TITLE_1_1_3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5574">
          <p15:clr>
            <a:srgbClr val="FA7B17"/>
          </p15:clr>
        </p15:guide>
        <p15:guide id="2" pos="369">
          <p15:clr>
            <a:srgbClr val="FA7B17"/>
          </p15:clr>
        </p15:guide>
        <p15:guide id="3" orient="horz" pos="369">
          <p15:clr>
            <a:srgbClr val="FA7B17"/>
          </p15:clr>
        </p15:guide>
        <p15:guide id="4" orient="horz" pos="3057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Theme - without Watermark">
  <p:cSld name="TITLE_1_1_5">
    <p:bg>
      <p:bgPr>
        <a:solidFill>
          <a:srgbClr val="FFFF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5574">
          <p15:clr>
            <a:srgbClr val="FA7B17"/>
          </p15:clr>
        </p15:guide>
        <p15:guide id="2" pos="369">
          <p15:clr>
            <a:srgbClr val="FA7B17"/>
          </p15:clr>
        </p15:guide>
        <p15:guide id="3" orient="horz" pos="369">
          <p15:clr>
            <a:srgbClr val="FA7B17"/>
          </p15:clr>
        </p15:guide>
        <p15:guide id="4" orient="horz" pos="3057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"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TITLE_1_1_4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5574">
          <p15:clr>
            <a:srgbClr val="FA7B17"/>
          </p15:clr>
        </p15:guide>
        <p15:guide id="2" pos="369">
          <p15:clr>
            <a:srgbClr val="FA7B17"/>
          </p15:clr>
        </p15:guide>
        <p15:guide id="3" orient="horz" pos="369">
          <p15:clr>
            <a:srgbClr val="FA7B17"/>
          </p15:clr>
        </p15:guide>
        <p15:guide id="4" orient="horz" pos="3057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wo column">
  <p:cSld name="CUSTOM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/>
          <p:nvPr>
            <p:ph type="title"/>
          </p:nvPr>
        </p:nvSpPr>
        <p:spPr>
          <a:xfrm>
            <a:off x="547300" y="537150"/>
            <a:ext cx="5929200" cy="4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65" name="Google Shape;65;p24"/>
          <p:cNvSpPr txBox="1"/>
          <p:nvPr>
            <p:ph idx="1" type="body"/>
          </p:nvPr>
        </p:nvSpPr>
        <p:spPr>
          <a:xfrm>
            <a:off x="547300" y="1251675"/>
            <a:ext cx="3711900" cy="34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66" name="Google Shape;66;p24"/>
          <p:cNvSpPr txBox="1"/>
          <p:nvPr>
            <p:ph idx="2" type="body"/>
          </p:nvPr>
        </p:nvSpPr>
        <p:spPr>
          <a:xfrm>
            <a:off x="4578573" y="1251675"/>
            <a:ext cx="3711900" cy="34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text">
  <p:cSld name="TITLE_1_1_1"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/>
          <p:nvPr>
            <p:ph idx="1" type="body"/>
          </p:nvPr>
        </p:nvSpPr>
        <p:spPr>
          <a:xfrm>
            <a:off x="582772" y="1251675"/>
            <a:ext cx="3711900" cy="344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69" name="Google Shape;69;p25"/>
          <p:cNvSpPr txBox="1"/>
          <p:nvPr>
            <p:ph type="title"/>
          </p:nvPr>
        </p:nvSpPr>
        <p:spPr>
          <a:xfrm>
            <a:off x="547300" y="537150"/>
            <a:ext cx="5929200" cy="4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574">
          <p15:clr>
            <a:srgbClr val="FA7B17"/>
          </p15:clr>
        </p15:guide>
        <p15:guide id="2" pos="369">
          <p15:clr>
            <a:srgbClr val="FA7B17"/>
          </p15:clr>
        </p15:guide>
        <p15:guide id="3" orient="horz" pos="369">
          <p15:clr>
            <a:srgbClr val="FA7B17"/>
          </p15:clr>
        </p15:guide>
        <p15:guide id="4" orient="horz" pos="3057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/50">
  <p:cSld name="TITLE_1_1_3"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 txBox="1"/>
          <p:nvPr>
            <p:ph type="title"/>
          </p:nvPr>
        </p:nvSpPr>
        <p:spPr>
          <a:xfrm>
            <a:off x="577705" y="1437625"/>
            <a:ext cx="3790500" cy="912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72" name="Google Shape;72;p26"/>
          <p:cNvSpPr txBox="1"/>
          <p:nvPr>
            <p:ph idx="1" type="body"/>
          </p:nvPr>
        </p:nvSpPr>
        <p:spPr>
          <a:xfrm>
            <a:off x="585800" y="2461100"/>
            <a:ext cx="3673500" cy="23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 sz="14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73" name="Google Shape;73;p26"/>
          <p:cNvSpPr txBox="1"/>
          <p:nvPr>
            <p:ph idx="2" type="subTitle"/>
          </p:nvPr>
        </p:nvSpPr>
        <p:spPr>
          <a:xfrm>
            <a:off x="577700" y="1064175"/>
            <a:ext cx="2158800" cy="2790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Manrope SemiBold"/>
              <a:buNone/>
              <a:defRPr sz="10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26"/>
          <p:cNvSpPr/>
          <p:nvPr>
            <p:ph idx="3" type="pic"/>
          </p:nvPr>
        </p:nvSpPr>
        <p:spPr>
          <a:xfrm>
            <a:off x="4565800" y="-5075"/>
            <a:ext cx="4578300" cy="5148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74">
          <p15:clr>
            <a:srgbClr val="FA7B17"/>
          </p15:clr>
        </p15:guide>
        <p15:guide id="2" pos="369">
          <p15:clr>
            <a:srgbClr val="FA7B17"/>
          </p15:clr>
        </p15:guide>
        <p15:guide id="3" orient="horz" pos="369">
          <p15:clr>
            <a:srgbClr val="FA7B17"/>
          </p15:clr>
        </p15:guide>
        <p15:guide id="4" orient="horz" pos="3057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Theme - without Watermark">
  <p:cSld name="TITLE_1_1_5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5574">
          <p15:clr>
            <a:srgbClr val="FA7B17"/>
          </p15:clr>
        </p15:guide>
        <p15:guide id="2" pos="369">
          <p15:clr>
            <a:srgbClr val="FA7B17"/>
          </p15:clr>
        </p15:guide>
        <p15:guide id="3" orient="horz" pos="369">
          <p15:clr>
            <a:srgbClr val="FA7B17"/>
          </p15:clr>
        </p15:guide>
        <p15:guide id="4" orient="horz" pos="3057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547300" y="537150"/>
            <a:ext cx="5929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rope"/>
              <a:buNone/>
              <a:defRPr b="1" sz="2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547300" y="1246597"/>
            <a:ext cx="8049300" cy="27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anrope"/>
              <a:buChar char="●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anrope"/>
              <a:buChar char="○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■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●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○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■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●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○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■"/>
              <a:defRPr sz="12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45">
          <p15:clr>
            <a:srgbClr val="E46962"/>
          </p15:clr>
        </p15:guide>
        <p15:guide id="2" pos="5415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8"/>
          <p:cNvSpPr/>
          <p:nvPr/>
        </p:nvSpPr>
        <p:spPr>
          <a:xfrm>
            <a:off x="503156" y="629061"/>
            <a:ext cx="8204100" cy="3045600"/>
          </a:xfrm>
          <a:prstGeom prst="roundRect">
            <a:avLst>
              <a:gd fmla="val 4893" name="adj"/>
            </a:avLst>
          </a:prstGeom>
          <a:gradFill>
            <a:gsLst>
              <a:gs pos="0">
                <a:srgbClr val="F6F6FE"/>
              </a:gs>
              <a:gs pos="100000">
                <a:srgbClr val="AEB3FF"/>
              </a:gs>
            </a:gsLst>
            <a:lin ang="16200038" scaled="0"/>
          </a:gradFill>
          <a:ln cap="flat" cmpd="sng" w="9525">
            <a:solidFill>
              <a:srgbClr val="685CE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rgbClr val="685CEF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2" name="Google Shape;82;p28"/>
          <p:cNvSpPr/>
          <p:nvPr/>
        </p:nvSpPr>
        <p:spPr>
          <a:xfrm>
            <a:off x="426775" y="504375"/>
            <a:ext cx="8154900" cy="3045600"/>
          </a:xfrm>
          <a:prstGeom prst="roundRect">
            <a:avLst>
              <a:gd fmla="val 3361" name="adj"/>
            </a:avLst>
          </a:prstGeom>
          <a:solidFill>
            <a:srgbClr val="FFFFFF"/>
          </a:solidFill>
          <a:ln cap="flat" cmpd="sng" w="9525">
            <a:solidFill>
              <a:srgbClr val="685CE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rgbClr val="685CEF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3" name="Google Shape;83;p28"/>
          <p:cNvSpPr/>
          <p:nvPr/>
        </p:nvSpPr>
        <p:spPr>
          <a:xfrm>
            <a:off x="831928" y="1577872"/>
            <a:ext cx="7344600" cy="16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1" lang="en" sz="5600">
                <a:solidFill>
                  <a:srgbClr val="685CEF"/>
                </a:solidFill>
                <a:latin typeface="Manrope"/>
                <a:ea typeface="Manrope"/>
                <a:cs typeface="Manrope"/>
                <a:sym typeface="Manrope"/>
              </a:rPr>
              <a:t>The fresh &amp; light </a:t>
            </a:r>
            <a:br>
              <a:rPr b="1" lang="en" sz="5600">
                <a:solidFill>
                  <a:srgbClr val="685CE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1" lang="en" sz="5600">
                <a:solidFill>
                  <a:srgbClr val="685CEF"/>
                </a:solidFill>
                <a:latin typeface="Manrope"/>
                <a:ea typeface="Manrope"/>
                <a:cs typeface="Manrope"/>
                <a:sym typeface="Manrope"/>
              </a:rPr>
              <a:t>slide template</a:t>
            </a:r>
            <a:endParaRPr i="0" sz="5600" u="none" cap="none" strike="noStrike">
              <a:solidFill>
                <a:srgbClr val="685CE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84" name="Google Shape;84;p28"/>
          <p:cNvGrpSpPr/>
          <p:nvPr/>
        </p:nvGrpSpPr>
        <p:grpSpPr>
          <a:xfrm>
            <a:off x="6559145" y="4245704"/>
            <a:ext cx="2021681" cy="565767"/>
            <a:chOff x="238125" y="1857900"/>
            <a:chExt cx="7143750" cy="1999175"/>
          </a:xfrm>
        </p:grpSpPr>
        <p:sp>
          <p:nvSpPr>
            <p:cNvPr id="85" name="Google Shape;85;p28"/>
            <p:cNvSpPr/>
            <p:nvPr/>
          </p:nvSpPr>
          <p:spPr>
            <a:xfrm>
              <a:off x="1864125" y="2097800"/>
              <a:ext cx="693075" cy="1119550"/>
            </a:xfrm>
            <a:custGeom>
              <a:rect b="b" l="l" r="r" t="t"/>
              <a:pathLst>
                <a:path extrusionOk="0" h="44782" w="27723">
                  <a:moveTo>
                    <a:pt x="0" y="0"/>
                  </a:moveTo>
                  <a:lnTo>
                    <a:pt x="0" y="44782"/>
                  </a:lnTo>
                  <a:lnTo>
                    <a:pt x="8263" y="44782"/>
                  </a:lnTo>
                  <a:lnTo>
                    <a:pt x="8263" y="27988"/>
                  </a:lnTo>
                  <a:lnTo>
                    <a:pt x="8530" y="26656"/>
                  </a:lnTo>
                  <a:lnTo>
                    <a:pt x="9063" y="25323"/>
                  </a:lnTo>
                  <a:lnTo>
                    <a:pt x="9863" y="23990"/>
                  </a:lnTo>
                  <a:lnTo>
                    <a:pt x="11196" y="23190"/>
                  </a:lnTo>
                  <a:lnTo>
                    <a:pt x="12528" y="22657"/>
                  </a:lnTo>
                  <a:lnTo>
                    <a:pt x="13861" y="22391"/>
                  </a:lnTo>
                  <a:lnTo>
                    <a:pt x="15460" y="22657"/>
                  </a:lnTo>
                  <a:lnTo>
                    <a:pt x="16793" y="23190"/>
                  </a:lnTo>
                  <a:lnTo>
                    <a:pt x="17859" y="23990"/>
                  </a:lnTo>
                  <a:lnTo>
                    <a:pt x="18926" y="25323"/>
                  </a:lnTo>
                  <a:lnTo>
                    <a:pt x="19459" y="26656"/>
                  </a:lnTo>
                  <a:lnTo>
                    <a:pt x="19459" y="27988"/>
                  </a:lnTo>
                  <a:lnTo>
                    <a:pt x="19459" y="44782"/>
                  </a:lnTo>
                  <a:lnTo>
                    <a:pt x="27722" y="44782"/>
                  </a:lnTo>
                  <a:lnTo>
                    <a:pt x="27722" y="25856"/>
                  </a:lnTo>
                  <a:lnTo>
                    <a:pt x="27722" y="24257"/>
                  </a:lnTo>
                  <a:lnTo>
                    <a:pt x="27456" y="22657"/>
                  </a:lnTo>
                  <a:lnTo>
                    <a:pt x="26922" y="21325"/>
                  </a:lnTo>
                  <a:lnTo>
                    <a:pt x="26389" y="19992"/>
                  </a:lnTo>
                  <a:lnTo>
                    <a:pt x="25323" y="18659"/>
                  </a:lnTo>
                  <a:lnTo>
                    <a:pt x="24523" y="17593"/>
                  </a:lnTo>
                  <a:lnTo>
                    <a:pt x="23191" y="16527"/>
                  </a:lnTo>
                  <a:lnTo>
                    <a:pt x="22124" y="15727"/>
                  </a:lnTo>
                  <a:lnTo>
                    <a:pt x="20525" y="14927"/>
                  </a:lnTo>
                  <a:lnTo>
                    <a:pt x="19192" y="14394"/>
                  </a:lnTo>
                  <a:lnTo>
                    <a:pt x="17593" y="14128"/>
                  </a:lnTo>
                  <a:lnTo>
                    <a:pt x="15994" y="14128"/>
                  </a:lnTo>
                  <a:lnTo>
                    <a:pt x="13861" y="14394"/>
                  </a:lnTo>
                  <a:lnTo>
                    <a:pt x="11729" y="14927"/>
                  </a:lnTo>
                  <a:lnTo>
                    <a:pt x="9863" y="15727"/>
                  </a:lnTo>
                  <a:lnTo>
                    <a:pt x="8263" y="17060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5900" lIns="25900" spcFirstLastPara="1" rIns="25900" wrap="square" tIns="25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1">
                <a:solidFill>
                  <a:srgbClr val="FFFFFF"/>
                </a:solidFill>
              </a:endParaRPr>
            </a:p>
          </p:txBody>
        </p:sp>
        <p:sp>
          <p:nvSpPr>
            <p:cNvPr id="86" name="Google Shape;86;p28"/>
            <p:cNvSpPr/>
            <p:nvPr/>
          </p:nvSpPr>
          <p:spPr>
            <a:xfrm>
              <a:off x="2630475" y="2470975"/>
              <a:ext cx="766375" cy="1119550"/>
            </a:xfrm>
            <a:custGeom>
              <a:rect b="b" l="l" r="r" t="t"/>
              <a:pathLst>
                <a:path extrusionOk="0" h="44782" w="30655">
                  <a:moveTo>
                    <a:pt x="0" y="0"/>
                  </a:moveTo>
                  <a:lnTo>
                    <a:pt x="10663" y="29855"/>
                  </a:lnTo>
                  <a:lnTo>
                    <a:pt x="5331" y="44782"/>
                  </a:lnTo>
                  <a:lnTo>
                    <a:pt x="14128" y="44782"/>
                  </a:lnTo>
                  <a:lnTo>
                    <a:pt x="30654" y="0"/>
                  </a:lnTo>
                  <a:lnTo>
                    <a:pt x="21858" y="0"/>
                  </a:lnTo>
                  <a:lnTo>
                    <a:pt x="14928" y="18659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5900" lIns="25900" spcFirstLastPara="1" rIns="25900" wrap="square" tIns="25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1">
                <a:solidFill>
                  <a:srgbClr val="FFFFFF"/>
                </a:solidFill>
              </a:endParaRPr>
            </a:p>
          </p:txBody>
        </p:sp>
        <p:sp>
          <p:nvSpPr>
            <p:cNvPr id="87" name="Google Shape;87;p28"/>
            <p:cNvSpPr/>
            <p:nvPr/>
          </p:nvSpPr>
          <p:spPr>
            <a:xfrm>
              <a:off x="3423475" y="2450975"/>
              <a:ext cx="793050" cy="1139550"/>
            </a:xfrm>
            <a:custGeom>
              <a:rect b="b" l="l" r="r" t="t"/>
              <a:pathLst>
                <a:path extrusionOk="0" h="45582" w="31722">
                  <a:moveTo>
                    <a:pt x="15728" y="7997"/>
                  </a:moveTo>
                  <a:lnTo>
                    <a:pt x="17593" y="8264"/>
                  </a:lnTo>
                  <a:lnTo>
                    <a:pt x="19459" y="9063"/>
                  </a:lnTo>
                  <a:lnTo>
                    <a:pt x="21059" y="10130"/>
                  </a:lnTo>
                  <a:lnTo>
                    <a:pt x="22125" y="11729"/>
                  </a:lnTo>
                  <a:lnTo>
                    <a:pt x="22658" y="13595"/>
                  </a:lnTo>
                  <a:lnTo>
                    <a:pt x="22925" y="15727"/>
                  </a:lnTo>
                  <a:lnTo>
                    <a:pt x="22658" y="17860"/>
                  </a:lnTo>
                  <a:lnTo>
                    <a:pt x="22125" y="19726"/>
                  </a:lnTo>
                  <a:lnTo>
                    <a:pt x="21059" y="21325"/>
                  </a:lnTo>
                  <a:lnTo>
                    <a:pt x="19459" y="22391"/>
                  </a:lnTo>
                  <a:lnTo>
                    <a:pt x="17593" y="23191"/>
                  </a:lnTo>
                  <a:lnTo>
                    <a:pt x="15728" y="23458"/>
                  </a:lnTo>
                  <a:lnTo>
                    <a:pt x="13862" y="23191"/>
                  </a:lnTo>
                  <a:lnTo>
                    <a:pt x="11996" y="22391"/>
                  </a:lnTo>
                  <a:lnTo>
                    <a:pt x="10663" y="21325"/>
                  </a:lnTo>
                  <a:lnTo>
                    <a:pt x="9330" y="19726"/>
                  </a:lnTo>
                  <a:lnTo>
                    <a:pt x="8797" y="17860"/>
                  </a:lnTo>
                  <a:lnTo>
                    <a:pt x="8531" y="15727"/>
                  </a:lnTo>
                  <a:lnTo>
                    <a:pt x="8797" y="13595"/>
                  </a:lnTo>
                  <a:lnTo>
                    <a:pt x="9330" y="11729"/>
                  </a:lnTo>
                  <a:lnTo>
                    <a:pt x="10663" y="10130"/>
                  </a:lnTo>
                  <a:lnTo>
                    <a:pt x="11996" y="9063"/>
                  </a:lnTo>
                  <a:lnTo>
                    <a:pt x="13862" y="8264"/>
                  </a:lnTo>
                  <a:lnTo>
                    <a:pt x="15728" y="7997"/>
                  </a:lnTo>
                  <a:close/>
                  <a:moveTo>
                    <a:pt x="15728" y="1"/>
                  </a:moveTo>
                  <a:lnTo>
                    <a:pt x="12529" y="267"/>
                  </a:lnTo>
                  <a:lnTo>
                    <a:pt x="10930" y="800"/>
                  </a:lnTo>
                  <a:lnTo>
                    <a:pt x="9597" y="1333"/>
                  </a:lnTo>
                  <a:lnTo>
                    <a:pt x="6931" y="2666"/>
                  </a:lnTo>
                  <a:lnTo>
                    <a:pt x="4532" y="4532"/>
                  </a:lnTo>
                  <a:lnTo>
                    <a:pt x="2666" y="6931"/>
                  </a:lnTo>
                  <a:lnTo>
                    <a:pt x="1333" y="9597"/>
                  </a:lnTo>
                  <a:lnTo>
                    <a:pt x="800" y="11196"/>
                  </a:lnTo>
                  <a:lnTo>
                    <a:pt x="267" y="12529"/>
                  </a:lnTo>
                  <a:lnTo>
                    <a:pt x="1" y="15727"/>
                  </a:lnTo>
                  <a:lnTo>
                    <a:pt x="267" y="18926"/>
                  </a:lnTo>
                  <a:lnTo>
                    <a:pt x="800" y="20259"/>
                  </a:lnTo>
                  <a:lnTo>
                    <a:pt x="1333" y="21858"/>
                  </a:lnTo>
                  <a:lnTo>
                    <a:pt x="2666" y="24524"/>
                  </a:lnTo>
                  <a:lnTo>
                    <a:pt x="4532" y="26923"/>
                  </a:lnTo>
                  <a:lnTo>
                    <a:pt x="6931" y="28789"/>
                  </a:lnTo>
                  <a:lnTo>
                    <a:pt x="9597" y="30121"/>
                  </a:lnTo>
                  <a:lnTo>
                    <a:pt x="10930" y="30655"/>
                  </a:lnTo>
                  <a:lnTo>
                    <a:pt x="12529" y="31188"/>
                  </a:lnTo>
                  <a:lnTo>
                    <a:pt x="15728" y="31454"/>
                  </a:lnTo>
                  <a:lnTo>
                    <a:pt x="18127" y="31188"/>
                  </a:lnTo>
                  <a:lnTo>
                    <a:pt x="20259" y="30388"/>
                  </a:lnTo>
                  <a:lnTo>
                    <a:pt x="22125" y="29055"/>
                  </a:lnTo>
                  <a:lnTo>
                    <a:pt x="23458" y="27722"/>
                  </a:lnTo>
                  <a:lnTo>
                    <a:pt x="23458" y="31188"/>
                  </a:lnTo>
                  <a:lnTo>
                    <a:pt x="23458" y="32520"/>
                  </a:lnTo>
                  <a:lnTo>
                    <a:pt x="22925" y="33853"/>
                  </a:lnTo>
                  <a:lnTo>
                    <a:pt x="22125" y="34919"/>
                  </a:lnTo>
                  <a:lnTo>
                    <a:pt x="21059" y="35719"/>
                  </a:lnTo>
                  <a:lnTo>
                    <a:pt x="19726" y="36519"/>
                  </a:lnTo>
                  <a:lnTo>
                    <a:pt x="18127" y="36785"/>
                  </a:lnTo>
                  <a:lnTo>
                    <a:pt x="16794" y="37318"/>
                  </a:lnTo>
                  <a:lnTo>
                    <a:pt x="15194" y="37318"/>
                  </a:lnTo>
                  <a:lnTo>
                    <a:pt x="13595" y="37052"/>
                  </a:lnTo>
                  <a:lnTo>
                    <a:pt x="11996" y="36785"/>
                  </a:lnTo>
                  <a:lnTo>
                    <a:pt x="10663" y="35986"/>
                  </a:lnTo>
                  <a:lnTo>
                    <a:pt x="9597" y="34919"/>
                  </a:lnTo>
                  <a:lnTo>
                    <a:pt x="8531" y="33853"/>
                  </a:lnTo>
                  <a:lnTo>
                    <a:pt x="7997" y="32520"/>
                  </a:lnTo>
                  <a:lnTo>
                    <a:pt x="267" y="35986"/>
                  </a:lnTo>
                  <a:lnTo>
                    <a:pt x="1867" y="38651"/>
                  </a:lnTo>
                  <a:lnTo>
                    <a:pt x="3732" y="41050"/>
                  </a:lnTo>
                  <a:lnTo>
                    <a:pt x="6131" y="42916"/>
                  </a:lnTo>
                  <a:lnTo>
                    <a:pt x="9064" y="44249"/>
                  </a:lnTo>
                  <a:lnTo>
                    <a:pt x="11996" y="45315"/>
                  </a:lnTo>
                  <a:lnTo>
                    <a:pt x="15194" y="45582"/>
                  </a:lnTo>
                  <a:lnTo>
                    <a:pt x="18393" y="45315"/>
                  </a:lnTo>
                  <a:lnTo>
                    <a:pt x="21325" y="44516"/>
                  </a:lnTo>
                  <a:lnTo>
                    <a:pt x="24257" y="43449"/>
                  </a:lnTo>
                  <a:lnTo>
                    <a:pt x="26656" y="41583"/>
                  </a:lnTo>
                  <a:lnTo>
                    <a:pt x="28789" y="39451"/>
                  </a:lnTo>
                  <a:lnTo>
                    <a:pt x="30388" y="37052"/>
                  </a:lnTo>
                  <a:lnTo>
                    <a:pt x="31188" y="35719"/>
                  </a:lnTo>
                  <a:lnTo>
                    <a:pt x="31454" y="34120"/>
                  </a:lnTo>
                  <a:lnTo>
                    <a:pt x="31721" y="32787"/>
                  </a:lnTo>
                  <a:lnTo>
                    <a:pt x="31721" y="31188"/>
                  </a:lnTo>
                  <a:lnTo>
                    <a:pt x="31721" y="800"/>
                  </a:lnTo>
                  <a:lnTo>
                    <a:pt x="23458" y="800"/>
                  </a:lnTo>
                  <a:lnTo>
                    <a:pt x="23458" y="3732"/>
                  </a:lnTo>
                  <a:lnTo>
                    <a:pt x="22125" y="2400"/>
                  </a:lnTo>
                  <a:lnTo>
                    <a:pt x="20259" y="1067"/>
                  </a:lnTo>
                  <a:lnTo>
                    <a:pt x="18127" y="267"/>
                  </a:lnTo>
                  <a:lnTo>
                    <a:pt x="157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5900" lIns="25900" spcFirstLastPara="1" rIns="25900" wrap="square" tIns="25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1">
                <a:solidFill>
                  <a:srgbClr val="FFFFFF"/>
                </a:solidFill>
              </a:endParaRPr>
            </a:p>
          </p:txBody>
        </p:sp>
        <p:sp>
          <p:nvSpPr>
            <p:cNvPr id="88" name="Google Shape;88;p28"/>
            <p:cNvSpPr/>
            <p:nvPr/>
          </p:nvSpPr>
          <p:spPr>
            <a:xfrm>
              <a:off x="4376425" y="2450975"/>
              <a:ext cx="486500" cy="766375"/>
            </a:xfrm>
            <a:custGeom>
              <a:rect b="b" l="l" r="r" t="t"/>
              <a:pathLst>
                <a:path extrusionOk="0" h="30655" w="19460">
                  <a:moveTo>
                    <a:pt x="16260" y="1"/>
                  </a:moveTo>
                  <a:lnTo>
                    <a:pt x="13861" y="267"/>
                  </a:lnTo>
                  <a:lnTo>
                    <a:pt x="11996" y="800"/>
                  </a:lnTo>
                  <a:lnTo>
                    <a:pt x="10130" y="1600"/>
                  </a:lnTo>
                  <a:lnTo>
                    <a:pt x="8264" y="2933"/>
                  </a:lnTo>
                  <a:lnTo>
                    <a:pt x="8264" y="800"/>
                  </a:lnTo>
                  <a:lnTo>
                    <a:pt x="0" y="800"/>
                  </a:lnTo>
                  <a:lnTo>
                    <a:pt x="0" y="30655"/>
                  </a:lnTo>
                  <a:lnTo>
                    <a:pt x="8264" y="30655"/>
                  </a:lnTo>
                  <a:lnTo>
                    <a:pt x="8264" y="13861"/>
                  </a:lnTo>
                  <a:lnTo>
                    <a:pt x="8530" y="12529"/>
                  </a:lnTo>
                  <a:lnTo>
                    <a:pt x="9063" y="11196"/>
                  </a:lnTo>
                  <a:lnTo>
                    <a:pt x="10130" y="9863"/>
                  </a:lnTo>
                  <a:lnTo>
                    <a:pt x="11196" y="9063"/>
                  </a:lnTo>
                  <a:lnTo>
                    <a:pt x="12529" y="8530"/>
                  </a:lnTo>
                  <a:lnTo>
                    <a:pt x="14128" y="8264"/>
                  </a:lnTo>
                  <a:lnTo>
                    <a:pt x="15194" y="8530"/>
                  </a:lnTo>
                  <a:lnTo>
                    <a:pt x="16260" y="8797"/>
                  </a:lnTo>
                  <a:lnTo>
                    <a:pt x="19459" y="534"/>
                  </a:lnTo>
                  <a:lnTo>
                    <a:pt x="178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5900" lIns="25900" spcFirstLastPara="1" rIns="25900" wrap="square" tIns="25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1">
                <a:solidFill>
                  <a:srgbClr val="FFFFFF"/>
                </a:solidFill>
              </a:endParaRPr>
            </a:p>
          </p:txBody>
        </p:sp>
        <p:sp>
          <p:nvSpPr>
            <p:cNvPr id="89" name="Google Shape;89;p28"/>
            <p:cNvSpPr/>
            <p:nvPr/>
          </p:nvSpPr>
          <p:spPr>
            <a:xfrm>
              <a:off x="4842900" y="2450975"/>
              <a:ext cx="799700" cy="786375"/>
            </a:xfrm>
            <a:custGeom>
              <a:rect b="b" l="l" r="r" t="t"/>
              <a:pathLst>
                <a:path extrusionOk="0" h="31455" w="31988">
                  <a:moveTo>
                    <a:pt x="15994" y="7997"/>
                  </a:moveTo>
                  <a:lnTo>
                    <a:pt x="17860" y="8264"/>
                  </a:lnTo>
                  <a:lnTo>
                    <a:pt x="19726" y="9063"/>
                  </a:lnTo>
                  <a:lnTo>
                    <a:pt x="21059" y="10130"/>
                  </a:lnTo>
                  <a:lnTo>
                    <a:pt x="22125" y="11729"/>
                  </a:lnTo>
                  <a:lnTo>
                    <a:pt x="22924" y="13595"/>
                  </a:lnTo>
                  <a:lnTo>
                    <a:pt x="23191" y="15727"/>
                  </a:lnTo>
                  <a:lnTo>
                    <a:pt x="22924" y="17860"/>
                  </a:lnTo>
                  <a:lnTo>
                    <a:pt x="22125" y="19726"/>
                  </a:lnTo>
                  <a:lnTo>
                    <a:pt x="21059" y="21325"/>
                  </a:lnTo>
                  <a:lnTo>
                    <a:pt x="19726" y="22391"/>
                  </a:lnTo>
                  <a:lnTo>
                    <a:pt x="17860" y="23191"/>
                  </a:lnTo>
                  <a:lnTo>
                    <a:pt x="15994" y="23458"/>
                  </a:lnTo>
                  <a:lnTo>
                    <a:pt x="13861" y="23191"/>
                  </a:lnTo>
                  <a:lnTo>
                    <a:pt x="12262" y="22391"/>
                  </a:lnTo>
                  <a:lnTo>
                    <a:pt x="10663" y="21325"/>
                  </a:lnTo>
                  <a:lnTo>
                    <a:pt x="9597" y="19726"/>
                  </a:lnTo>
                  <a:lnTo>
                    <a:pt x="8797" y="17860"/>
                  </a:lnTo>
                  <a:lnTo>
                    <a:pt x="8530" y="15727"/>
                  </a:lnTo>
                  <a:lnTo>
                    <a:pt x="8797" y="13595"/>
                  </a:lnTo>
                  <a:lnTo>
                    <a:pt x="9597" y="11729"/>
                  </a:lnTo>
                  <a:lnTo>
                    <a:pt x="10663" y="10130"/>
                  </a:lnTo>
                  <a:lnTo>
                    <a:pt x="12262" y="9063"/>
                  </a:lnTo>
                  <a:lnTo>
                    <a:pt x="13861" y="8264"/>
                  </a:lnTo>
                  <a:lnTo>
                    <a:pt x="15994" y="7997"/>
                  </a:lnTo>
                  <a:close/>
                  <a:moveTo>
                    <a:pt x="15461" y="1"/>
                  </a:moveTo>
                  <a:lnTo>
                    <a:pt x="12262" y="267"/>
                  </a:lnTo>
                  <a:lnTo>
                    <a:pt x="9330" y="1067"/>
                  </a:lnTo>
                  <a:lnTo>
                    <a:pt x="6664" y="2666"/>
                  </a:lnTo>
                  <a:lnTo>
                    <a:pt x="4532" y="4532"/>
                  </a:lnTo>
                  <a:lnTo>
                    <a:pt x="2666" y="6664"/>
                  </a:lnTo>
                  <a:lnTo>
                    <a:pt x="1333" y="9330"/>
                  </a:lnTo>
                  <a:lnTo>
                    <a:pt x="267" y="12262"/>
                  </a:lnTo>
                  <a:lnTo>
                    <a:pt x="0" y="15461"/>
                  </a:lnTo>
                  <a:lnTo>
                    <a:pt x="267" y="18660"/>
                  </a:lnTo>
                  <a:lnTo>
                    <a:pt x="800" y="19992"/>
                  </a:lnTo>
                  <a:lnTo>
                    <a:pt x="1333" y="21592"/>
                  </a:lnTo>
                  <a:lnTo>
                    <a:pt x="2666" y="24257"/>
                  </a:lnTo>
                  <a:lnTo>
                    <a:pt x="4799" y="26656"/>
                  </a:lnTo>
                  <a:lnTo>
                    <a:pt x="7198" y="28789"/>
                  </a:lnTo>
                  <a:lnTo>
                    <a:pt x="9863" y="30121"/>
                  </a:lnTo>
                  <a:lnTo>
                    <a:pt x="11462" y="30655"/>
                  </a:lnTo>
                  <a:lnTo>
                    <a:pt x="12795" y="31188"/>
                  </a:lnTo>
                  <a:lnTo>
                    <a:pt x="14395" y="31454"/>
                  </a:lnTo>
                  <a:lnTo>
                    <a:pt x="16261" y="31454"/>
                  </a:lnTo>
                  <a:lnTo>
                    <a:pt x="18393" y="31188"/>
                  </a:lnTo>
                  <a:lnTo>
                    <a:pt x="20525" y="30388"/>
                  </a:lnTo>
                  <a:lnTo>
                    <a:pt x="22125" y="29055"/>
                  </a:lnTo>
                  <a:lnTo>
                    <a:pt x="23458" y="27456"/>
                  </a:lnTo>
                  <a:lnTo>
                    <a:pt x="23724" y="30655"/>
                  </a:lnTo>
                  <a:lnTo>
                    <a:pt x="31987" y="30655"/>
                  </a:lnTo>
                  <a:lnTo>
                    <a:pt x="31987" y="800"/>
                  </a:lnTo>
                  <a:lnTo>
                    <a:pt x="23724" y="800"/>
                  </a:lnTo>
                  <a:lnTo>
                    <a:pt x="24257" y="3999"/>
                  </a:lnTo>
                  <a:lnTo>
                    <a:pt x="24257" y="3999"/>
                  </a:lnTo>
                  <a:lnTo>
                    <a:pt x="22391" y="2400"/>
                  </a:lnTo>
                  <a:lnTo>
                    <a:pt x="20259" y="1067"/>
                  </a:lnTo>
                  <a:lnTo>
                    <a:pt x="19193" y="534"/>
                  </a:lnTo>
                  <a:lnTo>
                    <a:pt x="18126" y="267"/>
                  </a:lnTo>
                  <a:lnTo>
                    <a:pt x="154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5900" lIns="25900" spcFirstLastPara="1" rIns="25900" wrap="square" tIns="25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1">
                <a:solidFill>
                  <a:srgbClr val="FFFFFF"/>
                </a:solidFill>
              </a:endParaRPr>
            </a:p>
          </p:txBody>
        </p:sp>
        <p:sp>
          <p:nvSpPr>
            <p:cNvPr id="90" name="Google Shape;90;p28"/>
            <p:cNvSpPr/>
            <p:nvPr/>
          </p:nvSpPr>
          <p:spPr>
            <a:xfrm>
              <a:off x="5802500" y="2450975"/>
              <a:ext cx="799700" cy="1139550"/>
            </a:xfrm>
            <a:custGeom>
              <a:rect b="b" l="l" r="r" t="t"/>
              <a:pathLst>
                <a:path extrusionOk="0" h="45582" w="31988">
                  <a:moveTo>
                    <a:pt x="16261" y="7997"/>
                  </a:moveTo>
                  <a:lnTo>
                    <a:pt x="18127" y="8264"/>
                  </a:lnTo>
                  <a:lnTo>
                    <a:pt x="19993" y="9063"/>
                  </a:lnTo>
                  <a:lnTo>
                    <a:pt x="21592" y="10130"/>
                  </a:lnTo>
                  <a:lnTo>
                    <a:pt x="22658" y="11729"/>
                  </a:lnTo>
                  <a:lnTo>
                    <a:pt x="23458" y="13595"/>
                  </a:lnTo>
                  <a:lnTo>
                    <a:pt x="23724" y="15727"/>
                  </a:lnTo>
                  <a:lnTo>
                    <a:pt x="23458" y="17860"/>
                  </a:lnTo>
                  <a:lnTo>
                    <a:pt x="22658" y="19726"/>
                  </a:lnTo>
                  <a:lnTo>
                    <a:pt x="21592" y="21325"/>
                  </a:lnTo>
                  <a:lnTo>
                    <a:pt x="19993" y="22391"/>
                  </a:lnTo>
                  <a:lnTo>
                    <a:pt x="18127" y="23191"/>
                  </a:lnTo>
                  <a:lnTo>
                    <a:pt x="16261" y="23458"/>
                  </a:lnTo>
                  <a:lnTo>
                    <a:pt x="14395" y="23191"/>
                  </a:lnTo>
                  <a:lnTo>
                    <a:pt x="12529" y="22391"/>
                  </a:lnTo>
                  <a:lnTo>
                    <a:pt x="11196" y="21325"/>
                  </a:lnTo>
                  <a:lnTo>
                    <a:pt x="9863" y="19726"/>
                  </a:lnTo>
                  <a:lnTo>
                    <a:pt x="9330" y="17860"/>
                  </a:lnTo>
                  <a:lnTo>
                    <a:pt x="9064" y="15727"/>
                  </a:lnTo>
                  <a:lnTo>
                    <a:pt x="9330" y="13595"/>
                  </a:lnTo>
                  <a:lnTo>
                    <a:pt x="9863" y="11729"/>
                  </a:lnTo>
                  <a:lnTo>
                    <a:pt x="11196" y="10130"/>
                  </a:lnTo>
                  <a:lnTo>
                    <a:pt x="12529" y="9063"/>
                  </a:lnTo>
                  <a:lnTo>
                    <a:pt x="14395" y="8264"/>
                  </a:lnTo>
                  <a:lnTo>
                    <a:pt x="16261" y="7997"/>
                  </a:lnTo>
                  <a:close/>
                  <a:moveTo>
                    <a:pt x="16261" y="1"/>
                  </a:moveTo>
                  <a:lnTo>
                    <a:pt x="13862" y="267"/>
                  </a:lnTo>
                  <a:lnTo>
                    <a:pt x="12796" y="534"/>
                  </a:lnTo>
                  <a:lnTo>
                    <a:pt x="11729" y="1067"/>
                  </a:lnTo>
                  <a:lnTo>
                    <a:pt x="9863" y="2400"/>
                  </a:lnTo>
                  <a:lnTo>
                    <a:pt x="8264" y="3999"/>
                  </a:lnTo>
                  <a:lnTo>
                    <a:pt x="8264" y="800"/>
                  </a:lnTo>
                  <a:lnTo>
                    <a:pt x="1" y="800"/>
                  </a:lnTo>
                  <a:lnTo>
                    <a:pt x="1" y="45582"/>
                  </a:lnTo>
                  <a:lnTo>
                    <a:pt x="8264" y="45582"/>
                  </a:lnTo>
                  <a:lnTo>
                    <a:pt x="8264" y="27456"/>
                  </a:lnTo>
                  <a:lnTo>
                    <a:pt x="9863" y="29055"/>
                  </a:lnTo>
                  <a:lnTo>
                    <a:pt x="11729" y="30388"/>
                  </a:lnTo>
                  <a:lnTo>
                    <a:pt x="12796" y="30921"/>
                  </a:lnTo>
                  <a:lnTo>
                    <a:pt x="13862" y="31188"/>
                  </a:lnTo>
                  <a:lnTo>
                    <a:pt x="16261" y="31454"/>
                  </a:lnTo>
                  <a:lnTo>
                    <a:pt x="19460" y="31188"/>
                  </a:lnTo>
                  <a:lnTo>
                    <a:pt x="21059" y="30921"/>
                  </a:lnTo>
                  <a:lnTo>
                    <a:pt x="22392" y="30388"/>
                  </a:lnTo>
                  <a:lnTo>
                    <a:pt x="25057" y="28789"/>
                  </a:lnTo>
                  <a:lnTo>
                    <a:pt x="27456" y="26923"/>
                  </a:lnTo>
                  <a:lnTo>
                    <a:pt x="29322" y="24524"/>
                  </a:lnTo>
                  <a:lnTo>
                    <a:pt x="30922" y="21858"/>
                  </a:lnTo>
                  <a:lnTo>
                    <a:pt x="31455" y="20259"/>
                  </a:lnTo>
                  <a:lnTo>
                    <a:pt x="31721" y="18926"/>
                  </a:lnTo>
                  <a:lnTo>
                    <a:pt x="31988" y="15727"/>
                  </a:lnTo>
                  <a:lnTo>
                    <a:pt x="31721" y="12529"/>
                  </a:lnTo>
                  <a:lnTo>
                    <a:pt x="31455" y="11196"/>
                  </a:lnTo>
                  <a:lnTo>
                    <a:pt x="30922" y="9597"/>
                  </a:lnTo>
                  <a:lnTo>
                    <a:pt x="29322" y="6931"/>
                  </a:lnTo>
                  <a:lnTo>
                    <a:pt x="27456" y="4532"/>
                  </a:lnTo>
                  <a:lnTo>
                    <a:pt x="25057" y="2666"/>
                  </a:lnTo>
                  <a:lnTo>
                    <a:pt x="22392" y="1333"/>
                  </a:lnTo>
                  <a:lnTo>
                    <a:pt x="21059" y="800"/>
                  </a:lnTo>
                  <a:lnTo>
                    <a:pt x="19460" y="267"/>
                  </a:lnTo>
                  <a:lnTo>
                    <a:pt x="16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5900" lIns="25900" spcFirstLastPara="1" rIns="25900" wrap="square" tIns="25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1">
                <a:solidFill>
                  <a:srgbClr val="FFFFFF"/>
                </a:solidFill>
              </a:endParaRPr>
            </a:p>
          </p:txBody>
        </p:sp>
        <p:sp>
          <p:nvSpPr>
            <p:cNvPr id="91" name="Google Shape;91;p28"/>
            <p:cNvSpPr/>
            <p:nvPr/>
          </p:nvSpPr>
          <p:spPr>
            <a:xfrm>
              <a:off x="6688825" y="2097800"/>
              <a:ext cx="693050" cy="1119550"/>
            </a:xfrm>
            <a:custGeom>
              <a:rect b="b" l="l" r="r" t="t"/>
              <a:pathLst>
                <a:path extrusionOk="0" h="44782" w="27722">
                  <a:moveTo>
                    <a:pt x="0" y="0"/>
                  </a:moveTo>
                  <a:lnTo>
                    <a:pt x="0" y="44782"/>
                  </a:lnTo>
                  <a:lnTo>
                    <a:pt x="8263" y="44782"/>
                  </a:lnTo>
                  <a:lnTo>
                    <a:pt x="8263" y="27988"/>
                  </a:lnTo>
                  <a:lnTo>
                    <a:pt x="8263" y="26656"/>
                  </a:lnTo>
                  <a:lnTo>
                    <a:pt x="8796" y="25323"/>
                  </a:lnTo>
                  <a:lnTo>
                    <a:pt x="9863" y="23990"/>
                  </a:lnTo>
                  <a:lnTo>
                    <a:pt x="10929" y="23190"/>
                  </a:lnTo>
                  <a:lnTo>
                    <a:pt x="12262" y="22657"/>
                  </a:lnTo>
                  <a:lnTo>
                    <a:pt x="13861" y="22391"/>
                  </a:lnTo>
                  <a:lnTo>
                    <a:pt x="15194" y="22657"/>
                  </a:lnTo>
                  <a:lnTo>
                    <a:pt x="16527" y="23190"/>
                  </a:lnTo>
                  <a:lnTo>
                    <a:pt x="17859" y="23990"/>
                  </a:lnTo>
                  <a:lnTo>
                    <a:pt x="18659" y="25323"/>
                  </a:lnTo>
                  <a:lnTo>
                    <a:pt x="19192" y="26656"/>
                  </a:lnTo>
                  <a:lnTo>
                    <a:pt x="19459" y="27988"/>
                  </a:lnTo>
                  <a:lnTo>
                    <a:pt x="19459" y="44782"/>
                  </a:lnTo>
                  <a:lnTo>
                    <a:pt x="27722" y="44782"/>
                  </a:lnTo>
                  <a:lnTo>
                    <a:pt x="27722" y="25856"/>
                  </a:lnTo>
                  <a:lnTo>
                    <a:pt x="27722" y="24257"/>
                  </a:lnTo>
                  <a:lnTo>
                    <a:pt x="27455" y="22657"/>
                  </a:lnTo>
                  <a:lnTo>
                    <a:pt x="26922" y="21325"/>
                  </a:lnTo>
                  <a:lnTo>
                    <a:pt x="26123" y="19992"/>
                  </a:lnTo>
                  <a:lnTo>
                    <a:pt x="25323" y="18659"/>
                  </a:lnTo>
                  <a:lnTo>
                    <a:pt x="24257" y="17593"/>
                  </a:lnTo>
                  <a:lnTo>
                    <a:pt x="23191" y="16527"/>
                  </a:lnTo>
                  <a:lnTo>
                    <a:pt x="21858" y="15727"/>
                  </a:lnTo>
                  <a:lnTo>
                    <a:pt x="20525" y="14927"/>
                  </a:lnTo>
                  <a:lnTo>
                    <a:pt x="19192" y="14394"/>
                  </a:lnTo>
                  <a:lnTo>
                    <a:pt x="17593" y="14128"/>
                  </a:lnTo>
                  <a:lnTo>
                    <a:pt x="15993" y="14128"/>
                  </a:lnTo>
                  <a:lnTo>
                    <a:pt x="13861" y="14394"/>
                  </a:lnTo>
                  <a:lnTo>
                    <a:pt x="11729" y="14927"/>
                  </a:lnTo>
                  <a:lnTo>
                    <a:pt x="9863" y="15727"/>
                  </a:lnTo>
                  <a:lnTo>
                    <a:pt x="8263" y="17060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5900" lIns="25900" spcFirstLastPara="1" rIns="25900" wrap="square" tIns="25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1">
                <a:solidFill>
                  <a:srgbClr val="FFFFFF"/>
                </a:solidFill>
              </a:endParaRPr>
            </a:p>
          </p:txBody>
        </p:sp>
        <p:sp>
          <p:nvSpPr>
            <p:cNvPr id="92" name="Google Shape;92;p28"/>
            <p:cNvSpPr/>
            <p:nvPr/>
          </p:nvSpPr>
          <p:spPr>
            <a:xfrm>
              <a:off x="238125" y="1857900"/>
              <a:ext cx="1166200" cy="1999175"/>
            </a:xfrm>
            <a:custGeom>
              <a:rect b="b" l="l" r="r" t="t"/>
              <a:pathLst>
                <a:path extrusionOk="0" h="79967" w="46648">
                  <a:moveTo>
                    <a:pt x="37318" y="10662"/>
                  </a:moveTo>
                  <a:lnTo>
                    <a:pt x="27989" y="15993"/>
                  </a:lnTo>
                  <a:lnTo>
                    <a:pt x="18659" y="21325"/>
                  </a:lnTo>
                  <a:lnTo>
                    <a:pt x="9330" y="26656"/>
                  </a:lnTo>
                  <a:lnTo>
                    <a:pt x="9330" y="37318"/>
                  </a:lnTo>
                  <a:lnTo>
                    <a:pt x="9330" y="42649"/>
                  </a:lnTo>
                  <a:lnTo>
                    <a:pt x="9330" y="47980"/>
                  </a:lnTo>
                  <a:lnTo>
                    <a:pt x="9330" y="53311"/>
                  </a:lnTo>
                  <a:lnTo>
                    <a:pt x="9330" y="58642"/>
                  </a:lnTo>
                  <a:lnTo>
                    <a:pt x="18659" y="53311"/>
                  </a:lnTo>
                  <a:lnTo>
                    <a:pt x="27989" y="47980"/>
                  </a:lnTo>
                  <a:lnTo>
                    <a:pt x="27989" y="42649"/>
                  </a:lnTo>
                  <a:lnTo>
                    <a:pt x="27989" y="37318"/>
                  </a:lnTo>
                  <a:lnTo>
                    <a:pt x="18659" y="42649"/>
                  </a:lnTo>
                  <a:lnTo>
                    <a:pt x="18659" y="31987"/>
                  </a:lnTo>
                  <a:lnTo>
                    <a:pt x="27989" y="26656"/>
                  </a:lnTo>
                  <a:lnTo>
                    <a:pt x="37318" y="21325"/>
                  </a:lnTo>
                  <a:lnTo>
                    <a:pt x="37318" y="26656"/>
                  </a:lnTo>
                  <a:lnTo>
                    <a:pt x="37318" y="31987"/>
                  </a:lnTo>
                  <a:lnTo>
                    <a:pt x="37318" y="37318"/>
                  </a:lnTo>
                  <a:lnTo>
                    <a:pt x="37318" y="42649"/>
                  </a:lnTo>
                  <a:lnTo>
                    <a:pt x="37318" y="47980"/>
                  </a:lnTo>
                  <a:lnTo>
                    <a:pt x="37318" y="53311"/>
                  </a:lnTo>
                  <a:lnTo>
                    <a:pt x="27989" y="58642"/>
                  </a:lnTo>
                  <a:lnTo>
                    <a:pt x="18659" y="63974"/>
                  </a:lnTo>
                  <a:lnTo>
                    <a:pt x="9330" y="69305"/>
                  </a:lnTo>
                  <a:lnTo>
                    <a:pt x="0" y="74636"/>
                  </a:lnTo>
                  <a:lnTo>
                    <a:pt x="9330" y="79967"/>
                  </a:lnTo>
                  <a:lnTo>
                    <a:pt x="18659" y="74636"/>
                  </a:lnTo>
                  <a:lnTo>
                    <a:pt x="27989" y="69305"/>
                  </a:lnTo>
                  <a:lnTo>
                    <a:pt x="37318" y="63974"/>
                  </a:lnTo>
                  <a:lnTo>
                    <a:pt x="46648" y="58642"/>
                  </a:lnTo>
                  <a:lnTo>
                    <a:pt x="46648" y="47980"/>
                  </a:lnTo>
                  <a:lnTo>
                    <a:pt x="46648" y="37318"/>
                  </a:lnTo>
                  <a:lnTo>
                    <a:pt x="46648" y="26656"/>
                  </a:lnTo>
                  <a:lnTo>
                    <a:pt x="46648" y="22657"/>
                  </a:lnTo>
                  <a:lnTo>
                    <a:pt x="46648" y="15993"/>
                  </a:lnTo>
                  <a:lnTo>
                    <a:pt x="46648" y="5331"/>
                  </a:lnTo>
                  <a:lnTo>
                    <a:pt x="37318" y="0"/>
                  </a:lnTo>
                  <a:lnTo>
                    <a:pt x="37318" y="106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25900" lIns="25900" spcFirstLastPara="1" rIns="25900" wrap="square" tIns="25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1">
                <a:solidFill>
                  <a:srgbClr val="FFFFFF"/>
                </a:solidFill>
              </a:endParaRPr>
            </a:p>
          </p:txBody>
        </p:sp>
      </p:grpSp>
      <p:sp>
        <p:nvSpPr>
          <p:cNvPr id="93" name="Google Shape;93;p28"/>
          <p:cNvSpPr/>
          <p:nvPr/>
        </p:nvSpPr>
        <p:spPr>
          <a:xfrm>
            <a:off x="831925" y="1151850"/>
            <a:ext cx="2604600" cy="349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 cap="flat" cmpd="sng" w="10400">
            <a:solidFill>
              <a:srgbClr val="685C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9775" lIns="99775" spcFirstLastPara="1" rIns="99775" wrap="square" tIns="99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Structure</a:t>
            </a:r>
            <a:r>
              <a:rPr b="1" lang="en" sz="120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changes everything</a:t>
            </a:r>
            <a:endParaRPr b="1" sz="1201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4" name="Google Shape;94;p28"/>
          <p:cNvSpPr/>
          <p:nvPr/>
        </p:nvSpPr>
        <p:spPr>
          <a:xfrm>
            <a:off x="831928" y="4298725"/>
            <a:ext cx="1474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DB8F0"/>
              </a:buClr>
              <a:buSzPts val="1100"/>
              <a:buFont typeface="Calibri"/>
              <a:buNone/>
            </a:pPr>
            <a:r>
              <a:rPr lang="en" sz="1100">
                <a:solidFill>
                  <a:schemeClr val="dk2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Firstname Lastname</a:t>
            </a:r>
            <a:endParaRPr i="0" sz="1100" u="none" cap="none" strike="noStrike">
              <a:solidFill>
                <a:schemeClr val="dk2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831928" y="3971500"/>
            <a:ext cx="1474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DB8F0"/>
              </a:buClr>
              <a:buSzPts val="1100"/>
              <a:buFont typeface="Calibri"/>
              <a:buNone/>
            </a:pPr>
            <a:r>
              <a:rPr b="1" lang="en" sz="1100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April 2026</a:t>
            </a:r>
            <a:endParaRPr b="1" i="0" sz="11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831928" y="4484250"/>
            <a:ext cx="14742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DB8F0"/>
              </a:buClr>
              <a:buSzPts val="1100"/>
              <a:buFont typeface="Calibri"/>
              <a:buNone/>
            </a:pPr>
            <a:r>
              <a:rPr lang="en"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Title/Role</a:t>
            </a:r>
            <a:endParaRPr i="0" sz="11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/>
          <p:nvPr/>
        </p:nvSpPr>
        <p:spPr>
          <a:xfrm>
            <a:off x="548650" y="1714800"/>
            <a:ext cx="1865700" cy="2819400"/>
          </a:xfrm>
          <a:prstGeom prst="roundRect">
            <a:avLst>
              <a:gd fmla="val 495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lt2">
                <a:alpha val="3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9" name="Google Shape;279;p37"/>
          <p:cNvSpPr/>
          <p:nvPr/>
        </p:nvSpPr>
        <p:spPr>
          <a:xfrm>
            <a:off x="2608983" y="1714800"/>
            <a:ext cx="1865700" cy="2819400"/>
          </a:xfrm>
          <a:prstGeom prst="roundRect">
            <a:avLst>
              <a:gd fmla="val 495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lt2">
                <a:alpha val="3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0" name="Google Shape;280;p37"/>
          <p:cNvSpPr/>
          <p:nvPr/>
        </p:nvSpPr>
        <p:spPr>
          <a:xfrm>
            <a:off x="4669317" y="1714800"/>
            <a:ext cx="1865700" cy="2819400"/>
          </a:xfrm>
          <a:prstGeom prst="roundRect">
            <a:avLst>
              <a:gd fmla="val 495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lt2">
                <a:alpha val="3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1" name="Google Shape;281;p37"/>
          <p:cNvSpPr/>
          <p:nvPr/>
        </p:nvSpPr>
        <p:spPr>
          <a:xfrm>
            <a:off x="6729650" y="1714800"/>
            <a:ext cx="1865700" cy="2819400"/>
          </a:xfrm>
          <a:prstGeom prst="roundRect">
            <a:avLst>
              <a:gd fmla="val 495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lt2">
                <a:alpha val="31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2" name="Google Shape;282;p37"/>
          <p:cNvSpPr/>
          <p:nvPr/>
        </p:nvSpPr>
        <p:spPr>
          <a:xfrm>
            <a:off x="770700" y="2344500"/>
            <a:ext cx="14463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</a:pPr>
            <a:r>
              <a:rPr b="1" lang="en" sz="19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Federated CMS</a:t>
            </a:r>
            <a:endParaRPr i="0" sz="1900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3" name="Google Shape;283;p37"/>
          <p:cNvSpPr/>
          <p:nvPr/>
        </p:nvSpPr>
        <p:spPr>
          <a:xfrm>
            <a:off x="770702" y="3062091"/>
            <a:ext cx="1366500" cy="14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Unite content from any source — headless, legacy, or third-party — into one coherent content layer.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4" name="Google Shape;284;p37"/>
          <p:cNvSpPr/>
          <p:nvPr/>
        </p:nvSpPr>
        <p:spPr>
          <a:xfrm>
            <a:off x="548650" y="799411"/>
            <a:ext cx="80466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" sz="2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Platform capabilities:</a:t>
            </a:r>
            <a:br>
              <a:rPr b="1" lang="en" sz="2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1" i="0" lang="en" sz="2400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Built for how enterprise teams actually work</a:t>
            </a:r>
            <a:endParaRPr i="0" sz="2400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5" name="Google Shape;285;p37"/>
          <p:cNvSpPr/>
          <p:nvPr/>
        </p:nvSpPr>
        <p:spPr>
          <a:xfrm>
            <a:off x="6941025" y="2344500"/>
            <a:ext cx="14064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</a:pPr>
            <a:r>
              <a:rPr b="1" lang="en" sz="19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Role-based workflows</a:t>
            </a:r>
            <a:endParaRPr i="0" sz="1900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6" name="Google Shape;286;p37"/>
          <p:cNvSpPr/>
          <p:nvPr/>
        </p:nvSpPr>
        <p:spPr>
          <a:xfrm>
            <a:off x="6926000" y="3062099"/>
            <a:ext cx="1465800" cy="14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Custom approval chains, contributor roles, and publish controls built for distributed teams.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7" name="Google Shape;287;p37"/>
          <p:cNvSpPr/>
          <p:nvPr/>
        </p:nvSpPr>
        <p:spPr>
          <a:xfrm>
            <a:off x="4866622" y="2344500"/>
            <a:ext cx="14463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</a:pPr>
            <a:r>
              <a:rPr b="1" lang="en" sz="19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Global</a:t>
            </a:r>
            <a:br>
              <a:rPr b="1" lang="en" sz="19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1" lang="en" sz="19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scale</a:t>
            </a:r>
            <a:endParaRPr i="0" sz="1900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8" name="Google Shape;288;p37"/>
          <p:cNvSpPr/>
          <p:nvPr/>
        </p:nvSpPr>
        <p:spPr>
          <a:xfrm>
            <a:off x="2812550" y="3062099"/>
            <a:ext cx="1465800" cy="14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Built on distributed infrastructure. Sub-100ms content delivery anywhere in the world.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150"/>
              <a:buFont typeface="Calibri"/>
              <a:buNone/>
            </a:pPr>
            <a:r>
              <a:t/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9" name="Google Shape;289;p37"/>
          <p:cNvSpPr/>
          <p:nvPr/>
        </p:nvSpPr>
        <p:spPr>
          <a:xfrm>
            <a:off x="2784875" y="2344500"/>
            <a:ext cx="14064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</a:pPr>
            <a:r>
              <a:rPr b="1" lang="en" sz="19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API first delivery</a:t>
            </a:r>
            <a:endParaRPr i="0" sz="1900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0" name="Google Shape;290;p37"/>
          <p:cNvSpPr/>
          <p:nvPr/>
        </p:nvSpPr>
        <p:spPr>
          <a:xfrm>
            <a:off x="4866625" y="3062091"/>
            <a:ext cx="1446300" cy="14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GraphQL and REST APIs out of the box. Deliver to any frontend, app, or device with no re-architecture.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150"/>
              <a:buFont typeface="Calibri"/>
              <a:buNone/>
            </a:pPr>
            <a:r>
              <a:t/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A8FAA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1" name="Google Shape;291;p37"/>
          <p:cNvSpPr/>
          <p:nvPr/>
        </p:nvSpPr>
        <p:spPr>
          <a:xfrm>
            <a:off x="749300" y="1959425"/>
            <a:ext cx="13665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lang="en" sz="1900">
                <a:solidFill>
                  <a:schemeClr val="dk2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01</a:t>
            </a:r>
            <a:endParaRPr i="0" sz="1900" cap="none" strike="noStrike">
              <a:solidFill>
                <a:schemeClr val="dk2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292" name="Google Shape;292;p37"/>
          <p:cNvSpPr/>
          <p:nvPr/>
        </p:nvSpPr>
        <p:spPr>
          <a:xfrm>
            <a:off x="2804825" y="1959425"/>
            <a:ext cx="13665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lang="en" sz="1900">
                <a:solidFill>
                  <a:schemeClr val="dk2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02</a:t>
            </a:r>
            <a:endParaRPr i="0" sz="1900" cap="none" strike="noStrike">
              <a:solidFill>
                <a:schemeClr val="dk2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293" name="Google Shape;293;p37"/>
          <p:cNvSpPr/>
          <p:nvPr/>
        </p:nvSpPr>
        <p:spPr>
          <a:xfrm>
            <a:off x="4860350" y="1959425"/>
            <a:ext cx="13665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lang="en" sz="1900">
                <a:solidFill>
                  <a:schemeClr val="dk2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03</a:t>
            </a:r>
            <a:endParaRPr i="0" sz="1900" cap="none" strike="noStrike">
              <a:solidFill>
                <a:schemeClr val="dk2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294" name="Google Shape;294;p37"/>
          <p:cNvSpPr/>
          <p:nvPr/>
        </p:nvSpPr>
        <p:spPr>
          <a:xfrm>
            <a:off x="6960975" y="1959425"/>
            <a:ext cx="13665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lang="en" sz="1900">
                <a:solidFill>
                  <a:schemeClr val="dk2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04</a:t>
            </a:r>
            <a:endParaRPr i="0" sz="1900" cap="none" strike="noStrike">
              <a:solidFill>
                <a:schemeClr val="dk2"/>
              </a:solidFill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/>
          <p:nvPr/>
        </p:nvSpPr>
        <p:spPr>
          <a:xfrm>
            <a:off x="548650" y="1288150"/>
            <a:ext cx="8038800" cy="1221300"/>
          </a:xfrm>
          <a:prstGeom prst="roundRect">
            <a:avLst>
              <a:gd fmla="val 7599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2700000" dist="57150">
              <a:schemeClr val="dk2">
                <a:alpha val="1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00" name="Google Shape;300;p38"/>
          <p:cNvSpPr/>
          <p:nvPr/>
        </p:nvSpPr>
        <p:spPr>
          <a:xfrm>
            <a:off x="548650" y="2612555"/>
            <a:ext cx="8038800" cy="2086200"/>
          </a:xfrm>
          <a:prstGeom prst="roundRect">
            <a:avLst>
              <a:gd fmla="val 7599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2700000" dist="57150">
              <a:schemeClr val="dk2">
                <a:alpha val="1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672900" y="506800"/>
            <a:ext cx="77982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2400"/>
              <a:buFont typeface="Inter"/>
              <a:buNone/>
            </a:pPr>
            <a:r>
              <a:rPr lang="en" sz="3200">
                <a:solidFill>
                  <a:schemeClr val="dk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Extend with the Hygraph Ecosystem</a:t>
            </a:r>
            <a:endParaRPr sz="3200">
              <a:solidFill>
                <a:schemeClr val="dk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02" name="Google Shape;302;p38"/>
          <p:cNvSpPr/>
          <p:nvPr/>
        </p:nvSpPr>
        <p:spPr>
          <a:xfrm>
            <a:off x="672975" y="2954775"/>
            <a:ext cx="26412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3200"/>
              <a:buFont typeface="Inter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6000+</a:t>
            </a:r>
            <a:endParaRPr b="1"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03" name="Google Shape;303;p38"/>
          <p:cNvSpPr/>
          <p:nvPr/>
        </p:nvSpPr>
        <p:spPr>
          <a:xfrm>
            <a:off x="672900" y="4032325"/>
            <a:ext cx="264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1000"/>
              <a:buFont typeface="Inter"/>
              <a:buNone/>
            </a:pPr>
            <a:r>
              <a:rPr i="0" lang="en" sz="1200" u="none" cap="none" strike="noStrike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Active members in </a:t>
            </a:r>
            <a:endParaRPr i="0" sz="1200" u="none" cap="none" strike="noStrike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1000"/>
              <a:buFont typeface="Inter"/>
              <a:buNone/>
            </a:pPr>
            <a:r>
              <a:rPr i="0" lang="en" sz="1200" u="none" cap="none" strike="noStrike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Hygraph's Slack community</a:t>
            </a:r>
            <a:endParaRPr i="0" sz="1200" u="none" cap="none" strike="noStrike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04" name="Google Shape;304;p38"/>
          <p:cNvSpPr/>
          <p:nvPr/>
        </p:nvSpPr>
        <p:spPr>
          <a:xfrm>
            <a:off x="3583874" y="2954765"/>
            <a:ext cx="25662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3200"/>
              <a:buFont typeface="Inter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2.2B</a:t>
            </a:r>
            <a:endParaRPr b="1"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05" name="Google Shape;305;p38"/>
          <p:cNvSpPr/>
          <p:nvPr/>
        </p:nvSpPr>
        <p:spPr>
          <a:xfrm>
            <a:off x="3531313" y="4032325"/>
            <a:ext cx="254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1000"/>
              <a:buFont typeface="Inter"/>
              <a:buNone/>
            </a:pPr>
            <a:r>
              <a:rPr i="0" lang="en" sz="1200" u="none" cap="none" strike="noStrike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Served globally with </a:t>
            </a:r>
            <a:endParaRPr i="0" sz="1200" u="none" cap="none" strike="noStrike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1000"/>
              <a:buFont typeface="Inter"/>
              <a:buNone/>
            </a:pPr>
            <a:r>
              <a:rPr i="0" lang="en" sz="1200" u="none" cap="none" strike="noStrike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high performance</a:t>
            </a:r>
            <a:endParaRPr i="0" sz="1200" u="none" cap="none" strike="noStrike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06" name="Google Shape;306;p38"/>
          <p:cNvSpPr/>
          <p:nvPr/>
        </p:nvSpPr>
        <p:spPr>
          <a:xfrm>
            <a:off x="6363250" y="2954761"/>
            <a:ext cx="21078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3200"/>
              <a:buFont typeface="Inter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99.9%+</a:t>
            </a:r>
            <a:endParaRPr b="1"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307" name="Google Shape;307;p38"/>
          <p:cNvSpPr/>
          <p:nvPr/>
        </p:nvSpPr>
        <p:spPr>
          <a:xfrm>
            <a:off x="6045225" y="4032331"/>
            <a:ext cx="25422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1000"/>
              <a:buFont typeface="Inter"/>
              <a:buNone/>
            </a:pPr>
            <a:r>
              <a:rPr i="0" lang="en" sz="1200" u="none" cap="none" strike="noStrike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Proven reliability for </a:t>
            </a:r>
            <a:endParaRPr i="0" sz="1200" u="none" cap="none" strike="noStrike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1000"/>
              <a:buFont typeface="Inter"/>
              <a:buNone/>
            </a:pPr>
            <a:r>
              <a:rPr i="0" lang="en" sz="1200" u="none" cap="none" strike="noStrike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enterprise needs</a:t>
            </a:r>
            <a:endParaRPr i="0" sz="1200" u="none" cap="none" strike="noStrike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descr="Shopify Logo" id="308" name="Google Shape;3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950" y="1665389"/>
            <a:ext cx="395883" cy="395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gcommerce Logo" id="309" name="Google Shape;3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8378" y="1665388"/>
            <a:ext cx="395884" cy="395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mercetools Logo" id="310" name="Google Shape;31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1808" y="1633916"/>
            <a:ext cx="395889" cy="458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golia Logo" id="311" name="Google Shape;31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5244" y="1665388"/>
            <a:ext cx="395884" cy="3958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udinary Logo" id="312" name="Google Shape;31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8674" y="1665388"/>
            <a:ext cx="604595" cy="3958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38"/>
          <p:cNvCxnSpPr/>
          <p:nvPr/>
        </p:nvCxnSpPr>
        <p:spPr>
          <a:xfrm>
            <a:off x="3370700" y="2927586"/>
            <a:ext cx="3900" cy="1505100"/>
          </a:xfrm>
          <a:prstGeom prst="straightConnector1">
            <a:avLst/>
          </a:prstGeom>
          <a:noFill/>
          <a:ln cap="flat" cmpd="sng" w="19050">
            <a:solidFill>
              <a:srgbClr val="D2D5F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38"/>
          <p:cNvCxnSpPr/>
          <p:nvPr/>
        </p:nvCxnSpPr>
        <p:spPr>
          <a:xfrm>
            <a:off x="6359346" y="2927586"/>
            <a:ext cx="3900" cy="1505100"/>
          </a:xfrm>
          <a:prstGeom prst="straightConnector1">
            <a:avLst/>
          </a:prstGeom>
          <a:noFill/>
          <a:ln cap="flat" cmpd="sng" w="19050">
            <a:solidFill>
              <a:srgbClr val="D2D5F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Atlassian Jira Logo" id="315" name="Google Shape;31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0815" y="1641880"/>
            <a:ext cx="442900" cy="4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Analytics Logo" id="316" name="Google Shape;316;p38"/>
          <p:cNvPicPr preferRelativeResize="0"/>
          <p:nvPr/>
        </p:nvPicPr>
        <p:blipFill rotWithShape="1">
          <a:blip r:embed="rId9">
            <a:alphaModFix/>
          </a:blip>
          <a:srcRect b="0" l="26079" r="25732" t="0"/>
          <a:stretch/>
        </p:blipFill>
        <p:spPr>
          <a:xfrm>
            <a:off x="6121261" y="1640291"/>
            <a:ext cx="382172" cy="4460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dobe Logo" id="317" name="Google Shape;317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20979" y="1672343"/>
            <a:ext cx="442901" cy="3819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ynamic Yield by Mastercard Logo" id="318" name="Google Shape;31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81425" y="1641882"/>
            <a:ext cx="442895" cy="44289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8"/>
          <p:cNvSpPr/>
          <p:nvPr/>
        </p:nvSpPr>
        <p:spPr>
          <a:xfrm>
            <a:off x="3674250" y="1175111"/>
            <a:ext cx="1795500" cy="2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00"/>
              <a:buFont typeface="Calibri"/>
              <a:buNone/>
            </a:pPr>
            <a:r>
              <a:rPr b="1"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The Hygraph Marketplace</a:t>
            </a:r>
            <a:endParaRPr i="0" sz="10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0" name="Google Shape;320;p38"/>
          <p:cNvSpPr/>
          <p:nvPr/>
        </p:nvSpPr>
        <p:spPr>
          <a:xfrm>
            <a:off x="6363250" y="3489986"/>
            <a:ext cx="21078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3200"/>
              <a:buFont typeface="Inter"/>
              <a:buNone/>
            </a:pPr>
            <a:r>
              <a:rPr b="1" lang="en"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Uptime</a:t>
            </a:r>
            <a:endParaRPr b="1" i="0" sz="16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1" name="Google Shape;321;p38"/>
          <p:cNvSpPr/>
          <p:nvPr/>
        </p:nvSpPr>
        <p:spPr>
          <a:xfrm>
            <a:off x="3583875" y="3489991"/>
            <a:ext cx="2566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3200"/>
              <a:buFont typeface="Inter"/>
              <a:buNone/>
            </a:pPr>
            <a:r>
              <a:rPr b="1" lang="en"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Monthly content entries</a:t>
            </a:r>
            <a:endParaRPr b="1" i="0" sz="16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" name="Google Shape;322;p38"/>
          <p:cNvSpPr/>
          <p:nvPr/>
        </p:nvSpPr>
        <p:spPr>
          <a:xfrm>
            <a:off x="672900" y="3490000"/>
            <a:ext cx="2641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026"/>
              </a:buClr>
              <a:buSzPts val="3200"/>
              <a:buFont typeface="Inter"/>
              <a:buNone/>
            </a:pPr>
            <a:r>
              <a:rPr b="1" lang="en"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Developer community</a:t>
            </a:r>
            <a:endParaRPr b="1" i="0" sz="16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3" name="Google Shape;323;p38"/>
          <p:cNvSpPr/>
          <p:nvPr/>
        </p:nvSpPr>
        <p:spPr>
          <a:xfrm>
            <a:off x="3797275" y="2543261"/>
            <a:ext cx="1487400" cy="2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00"/>
              <a:buFont typeface="Calibri"/>
              <a:buNone/>
            </a:pPr>
            <a:r>
              <a:rPr b="1" lang="en" sz="10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A network of support</a:t>
            </a:r>
            <a:endParaRPr i="0" sz="10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6198662" scaled="0"/>
        </a:gra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/>
          <p:nvPr/>
        </p:nvSpPr>
        <p:spPr>
          <a:xfrm rot="10800000">
            <a:off x="4317900" y="0"/>
            <a:ext cx="4826100" cy="51435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635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0" name="Google Shape;330;p39"/>
          <p:cNvSpPr/>
          <p:nvPr/>
        </p:nvSpPr>
        <p:spPr>
          <a:xfrm>
            <a:off x="411480" y="1417320"/>
            <a:ext cx="35661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b="1" i="0" lang="en" sz="26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Content everywhere.</a:t>
            </a:r>
            <a:endParaRPr i="0" sz="26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b="1" i="0" lang="en" sz="26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Control nowhere.</a:t>
            </a:r>
            <a:endParaRPr i="0" sz="26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1" name="Google Shape;331;p39"/>
          <p:cNvSpPr/>
          <p:nvPr/>
        </p:nvSpPr>
        <p:spPr>
          <a:xfrm>
            <a:off x="435929" y="2580239"/>
            <a:ext cx="32460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3657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anrope"/>
              <a:buChar char="●"/>
            </a:pP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14 separate CMSs across regions</a:t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36576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anrope"/>
              <a:buChar char="●"/>
            </a:pPr>
            <a:r>
              <a:rPr i="0" lang="en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Content duplicated and out of sync</a:t>
            </a:r>
            <a:endParaRPr i="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36576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anrope"/>
              <a:buChar char="●"/>
            </a:pP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3-week publish cycles</a:t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36576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Manrope"/>
              <a:buChar char="●"/>
            </a:pPr>
            <a:r>
              <a:rPr lang="en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Dev team blocked on every update</a:t>
            </a:r>
            <a:endParaRPr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2" name="Google Shape;332;p39"/>
          <p:cNvSpPr/>
          <p:nvPr/>
        </p:nvSpPr>
        <p:spPr>
          <a:xfrm>
            <a:off x="4892040" y="1417320"/>
            <a:ext cx="4251900" cy="1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b="1" i="0" lang="en" sz="26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One layer.</a:t>
            </a:r>
            <a:endParaRPr i="0" sz="26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b="1" i="0" lang="en" sz="2600" u="none" cap="none" strike="noStrik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Total clarity.</a:t>
            </a:r>
            <a:endParaRPr i="0" sz="26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3" name="Google Shape;333;p39"/>
          <p:cNvSpPr/>
          <p:nvPr/>
        </p:nvSpPr>
        <p:spPr>
          <a:xfrm>
            <a:off x="4916500" y="2580250"/>
            <a:ext cx="3340200" cy="15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3657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●"/>
            </a:pPr>
            <a:r>
              <a:rPr lang="en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Single federated content layer</a:t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36576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●"/>
            </a:pPr>
            <a:r>
              <a:rPr lang="en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Real-time sync across all markets</a:t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36576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nrope"/>
              <a:buChar char="●"/>
            </a:pPr>
            <a:r>
              <a:rPr i="0" lang="en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2-day publish cycles</a:t>
            </a:r>
            <a:endParaRPr i="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04800" lvl="0" marL="36576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Manrope"/>
              <a:buChar char="●"/>
            </a:pPr>
            <a:r>
              <a:rPr lang="en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Dev team ships new touchpoints, not fixes</a:t>
            </a:r>
            <a:endParaRPr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4" name="Google Shape;334;p39"/>
          <p:cNvSpPr/>
          <p:nvPr/>
        </p:nvSpPr>
        <p:spPr>
          <a:xfrm>
            <a:off x="411475" y="1031700"/>
            <a:ext cx="1421100" cy="32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00"/>
              <a:buFont typeface="Calibri"/>
              <a:buNone/>
            </a:pPr>
            <a:r>
              <a:rPr b="1" lang="en"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BEFORE HYGRAPH</a:t>
            </a:r>
            <a:endParaRPr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4892050" y="1031700"/>
            <a:ext cx="1378200" cy="32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114300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00"/>
              <a:buFont typeface="Calibri"/>
              <a:buNone/>
            </a:pPr>
            <a:r>
              <a:rPr b="1" lang="en"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WITH HYGRAPH</a:t>
            </a:r>
            <a:endParaRPr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6FF"/>
            </a:gs>
            <a:gs pos="28000">
              <a:srgbClr val="F6F6FF"/>
            </a:gs>
            <a:gs pos="100000">
              <a:srgbClr val="C8C4FF"/>
            </a:gs>
          </a:gsLst>
          <a:lin ang="5400012" scaled="0"/>
        </a:gra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0"/>
          <p:cNvSpPr/>
          <p:nvPr/>
        </p:nvSpPr>
        <p:spPr>
          <a:xfrm>
            <a:off x="548650" y="945225"/>
            <a:ext cx="8046600" cy="33819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2700000" dist="57150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2" name="Google Shape;342;p40"/>
          <p:cNvSpPr/>
          <p:nvPr/>
        </p:nvSpPr>
        <p:spPr>
          <a:xfrm>
            <a:off x="1189304" y="1641782"/>
            <a:ext cx="1837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600"/>
              <a:buFont typeface="Calibri"/>
              <a:buNone/>
            </a:pPr>
            <a:r>
              <a:rPr b="1" lang="en" sz="1000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  <a:t>REVENUE GROWTH</a:t>
            </a:r>
            <a:endParaRPr sz="10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3" name="Google Shape;343;p40"/>
          <p:cNvSpPr/>
          <p:nvPr/>
        </p:nvSpPr>
        <p:spPr>
          <a:xfrm>
            <a:off x="1189304" y="3042825"/>
            <a:ext cx="16137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i="0" lang="en" sz="2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increase YoY</a:t>
            </a:r>
            <a:endParaRPr i="0" sz="2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4" name="Google Shape;344;p40"/>
          <p:cNvSpPr/>
          <p:nvPr/>
        </p:nvSpPr>
        <p:spPr>
          <a:xfrm>
            <a:off x="3696600" y="1641782"/>
            <a:ext cx="175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600"/>
              <a:buFont typeface="Calibri"/>
              <a:buNone/>
            </a:pPr>
            <a:r>
              <a:rPr b="1" lang="en" sz="1000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  <a:t>NEW CUSTOMERS</a:t>
            </a:r>
            <a:endParaRPr sz="10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3696600" y="3042825"/>
            <a:ext cx="17508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i="0" lang="en" sz="2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enterprise accounts</a:t>
            </a:r>
            <a:endParaRPr i="0" sz="2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6" name="Google Shape;346;p40"/>
          <p:cNvSpPr/>
          <p:nvPr/>
        </p:nvSpPr>
        <p:spPr>
          <a:xfrm>
            <a:off x="6139500" y="1641782"/>
            <a:ext cx="179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600"/>
              <a:buFont typeface="Calibri"/>
              <a:buNone/>
            </a:pPr>
            <a:r>
              <a:rPr b="1" lang="en" sz="1000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  <a:t>PRODUCT ADOPTION</a:t>
            </a:r>
            <a:endParaRPr sz="10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7" name="Google Shape;347;p40"/>
          <p:cNvSpPr/>
          <p:nvPr/>
        </p:nvSpPr>
        <p:spPr>
          <a:xfrm>
            <a:off x="6139500" y="3042825"/>
            <a:ext cx="17508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lang="en" sz="2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f</a:t>
            </a:r>
            <a:r>
              <a:rPr i="0" lang="en" sz="2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eatures </a:t>
            </a:r>
            <a:br>
              <a:rPr i="0" lang="en" sz="2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i="0" lang="en" sz="2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us</a:t>
            </a:r>
            <a:r>
              <a:rPr lang="en" sz="2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ed</a:t>
            </a:r>
            <a:endParaRPr i="0" sz="2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8" name="Google Shape;348;p40"/>
          <p:cNvSpPr txBox="1"/>
          <p:nvPr/>
        </p:nvSpPr>
        <p:spPr>
          <a:xfrm>
            <a:off x="1189304" y="2155950"/>
            <a:ext cx="18828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2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23%</a:t>
            </a:r>
            <a:endParaRPr sz="510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349" name="Google Shape;349;p40"/>
          <p:cNvSpPr txBox="1"/>
          <p:nvPr/>
        </p:nvSpPr>
        <p:spPr>
          <a:xfrm>
            <a:off x="3696600" y="2155955"/>
            <a:ext cx="16767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2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17</a:t>
            </a:r>
            <a:endParaRPr sz="510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350" name="Google Shape;350;p40"/>
          <p:cNvSpPr txBox="1"/>
          <p:nvPr/>
        </p:nvSpPr>
        <p:spPr>
          <a:xfrm>
            <a:off x="6139500" y="2155955"/>
            <a:ext cx="16767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2"/>
                </a:solidFill>
                <a:latin typeface="Space Grotesk Light"/>
                <a:ea typeface="Space Grotesk Light"/>
                <a:cs typeface="Space Grotesk Light"/>
                <a:sym typeface="Space Grotesk Light"/>
              </a:rPr>
              <a:t>91</a:t>
            </a:r>
            <a:endParaRPr sz="5100">
              <a:latin typeface="Space Grotesk Light"/>
              <a:ea typeface="Space Grotesk Light"/>
              <a:cs typeface="Space Grotesk Light"/>
              <a:sym typeface="Space Grotesk Light"/>
            </a:endParaRPr>
          </a:p>
        </p:txBody>
      </p:sp>
      <p:sp>
        <p:nvSpPr>
          <p:cNvPr id="351" name="Google Shape;351;p40"/>
          <p:cNvSpPr/>
          <p:nvPr/>
        </p:nvSpPr>
        <p:spPr>
          <a:xfrm>
            <a:off x="3652182" y="772875"/>
            <a:ext cx="1837800" cy="417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2800"/>
              <a:buFont typeface="Calibri"/>
              <a:buNone/>
            </a:pPr>
            <a:r>
              <a:rPr b="1" lang="en" sz="16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Q2 Results</a:t>
            </a:r>
            <a:endParaRPr sz="16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52" name="Google Shape;352;p40"/>
          <p:cNvCxnSpPr/>
          <p:nvPr/>
        </p:nvCxnSpPr>
        <p:spPr>
          <a:xfrm>
            <a:off x="1189304" y="2095500"/>
            <a:ext cx="1750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40"/>
          <p:cNvCxnSpPr/>
          <p:nvPr/>
        </p:nvCxnSpPr>
        <p:spPr>
          <a:xfrm>
            <a:off x="3696600" y="2095500"/>
            <a:ext cx="1750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40"/>
          <p:cNvCxnSpPr/>
          <p:nvPr/>
        </p:nvCxnSpPr>
        <p:spPr>
          <a:xfrm>
            <a:off x="6139500" y="2095500"/>
            <a:ext cx="1750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/>
          <p:nvPr/>
        </p:nvSpPr>
        <p:spPr>
          <a:xfrm>
            <a:off x="637357" y="2622585"/>
            <a:ext cx="8046600" cy="1391100"/>
          </a:xfrm>
          <a:prstGeom prst="roundRect">
            <a:avLst>
              <a:gd fmla="val 916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1920000" dist="57150">
              <a:schemeClr val="dk2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1" name="Google Shape;361;p41"/>
          <p:cNvSpPr/>
          <p:nvPr/>
        </p:nvSpPr>
        <p:spPr>
          <a:xfrm>
            <a:off x="548700" y="2538600"/>
            <a:ext cx="8046600" cy="1391100"/>
          </a:xfrm>
          <a:prstGeom prst="roundRect">
            <a:avLst>
              <a:gd fmla="val 6376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1920000" dist="57150">
              <a:schemeClr val="dk2">
                <a:alpha val="3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2" name="Google Shape;362;p41"/>
          <p:cNvSpPr/>
          <p:nvPr/>
        </p:nvSpPr>
        <p:spPr>
          <a:xfrm>
            <a:off x="538906" y="1266375"/>
            <a:ext cx="58929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en" sz="41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Content infrastructure</a:t>
            </a:r>
            <a:endParaRPr i="0" sz="41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en" sz="41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for the next decade.</a:t>
            </a:r>
            <a:endParaRPr i="0" sz="41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760600" y="2798552"/>
            <a:ext cx="33963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C8E0"/>
              </a:buClr>
              <a:buSzPts val="1400"/>
              <a:buFont typeface="Calibri"/>
              <a:buNone/>
            </a:pPr>
            <a:r>
              <a:rPr i="0" lang="en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Most CMS platforms were designed for a world where content lived in one place, rendered in one format, and reached one type of audience. </a:t>
            </a:r>
            <a:br>
              <a:rPr i="0" lang="en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1" i="0" lang="en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That world is gone.</a:t>
            </a:r>
            <a:endParaRPr b="1" i="0" sz="12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4416534" y="2798552"/>
            <a:ext cx="37920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C8E0"/>
              </a:buClr>
              <a:buSzPts val="1400"/>
              <a:buFont typeface="Calibri"/>
              <a:buNone/>
            </a:pPr>
            <a:r>
              <a:rPr i="0" lang="en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Hygraph was built for what's next — a federated model where content from any source can be composed, governed, and delivered anywhere, without re-platforming every time the business evolves.</a:t>
            </a:r>
            <a:endParaRPr i="0" sz="12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538906" y="4096435"/>
            <a:ext cx="8412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52D8"/>
              </a:buClr>
              <a:buSzPts val="1600"/>
              <a:buFont typeface="Calibri"/>
              <a:buNone/>
            </a:pPr>
            <a:r>
              <a:rPr b="1" i="0" lang="en" sz="1800" u="none" cap="none" strike="noStrike">
                <a:solidFill>
                  <a:srgbClr val="6352D8"/>
                </a:solidFill>
                <a:latin typeface="Manrope"/>
                <a:ea typeface="Manrope"/>
                <a:cs typeface="Manrope"/>
                <a:sym typeface="Manrope"/>
              </a:rPr>
              <a:t>One platform. Every touchpoint. No compromise.</a:t>
            </a:r>
            <a:endParaRPr i="0" sz="1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538906" y="685750"/>
            <a:ext cx="1373700" cy="32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00"/>
              <a:buFont typeface="Calibri"/>
              <a:buNone/>
            </a:pPr>
            <a:r>
              <a:rPr b="1" lang="en"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OUR POSITION</a:t>
            </a:r>
            <a:endParaRPr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2"/>
          <p:cNvSpPr/>
          <p:nvPr/>
        </p:nvSpPr>
        <p:spPr>
          <a:xfrm>
            <a:off x="3346131" y="1377800"/>
            <a:ext cx="5502600" cy="3475200"/>
          </a:xfrm>
          <a:prstGeom prst="roundRect">
            <a:avLst>
              <a:gd fmla="val 3984" name="adj"/>
            </a:avLst>
          </a:prstGeom>
          <a:solidFill>
            <a:schemeClr val="lt1"/>
          </a:solidFill>
          <a:ln cap="flat" cmpd="sng" w="90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72616" rotWithShape="0" algn="bl" dir="2700000" dist="54523">
              <a:schemeClr val="dk2">
                <a:alpha val="50000"/>
              </a:schemeClr>
            </a:outerShdw>
          </a:effectLst>
        </p:spPr>
        <p:txBody>
          <a:bodyPr anchorCtr="0" anchor="ctr" bIns="87225" lIns="87225" spcFirstLastPara="1" rIns="87225" wrap="square" tIns="87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36"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72" name="Google Shape;372;p42" title="Variants Click Path GIF Creating variant only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2089" y="1464070"/>
            <a:ext cx="5314438" cy="331599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2"/>
          <p:cNvSpPr txBox="1"/>
          <p:nvPr/>
        </p:nvSpPr>
        <p:spPr>
          <a:xfrm>
            <a:off x="421050" y="435475"/>
            <a:ext cx="59379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Deliver personalization without slowing down your editors</a:t>
            </a:r>
            <a:endParaRPr b="1" sz="24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74" name="Google Shape;374;p42"/>
          <p:cNvSpPr txBox="1"/>
          <p:nvPr/>
        </p:nvSpPr>
        <p:spPr>
          <a:xfrm>
            <a:off x="457350" y="2265200"/>
            <a:ext cx="26814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Optimize visuals for each context</a:t>
            </a:r>
            <a:endParaRPr b="1" sz="11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Auto-resize, crop, and format images so they fit every channel and convert better</a:t>
            </a:r>
            <a:endParaRPr sz="1000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75" name="Google Shape;375;p42"/>
          <p:cNvSpPr txBox="1"/>
          <p:nvPr/>
        </p:nvSpPr>
        <p:spPr>
          <a:xfrm>
            <a:off x="457350" y="3081525"/>
            <a:ext cx="26268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Reduce editorial overhead with AI</a:t>
            </a:r>
            <a:endParaRPr b="1" sz="11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Generate, review, and manage content variations directly in the CMS optionally with AI Assist</a:t>
            </a:r>
            <a:endParaRPr sz="1000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76" name="Google Shape;376;p42"/>
          <p:cNvSpPr txBox="1"/>
          <p:nvPr/>
        </p:nvSpPr>
        <p:spPr>
          <a:xfrm>
            <a:off x="457350" y="3916275"/>
            <a:ext cx="26814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Create once, update everywhere</a:t>
            </a:r>
            <a:endParaRPr b="1" sz="11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Maintain consistency and cut down time with reusable content components</a:t>
            </a:r>
            <a:endParaRPr sz="1000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77" name="Google Shape;377;p42"/>
          <p:cNvSpPr txBox="1"/>
          <p:nvPr/>
        </p:nvSpPr>
        <p:spPr>
          <a:xfrm>
            <a:off x="457350" y="1377800"/>
            <a:ext cx="26814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Personalize without the manual work</a:t>
            </a:r>
            <a:endParaRPr b="1" sz="11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Create, search, and manage content variations for each audience segment natively in your CMS</a:t>
            </a:r>
            <a:endParaRPr sz="1000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378" name="Google Shape;378;p42"/>
          <p:cNvSpPr txBox="1"/>
          <p:nvPr/>
        </p:nvSpPr>
        <p:spPr>
          <a:xfrm>
            <a:off x="5848725" y="9325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Variants Sept 2025 GA</a:t>
            </a:r>
            <a:endParaRPr sz="1200" u="sng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9"/>
          <p:cNvSpPr/>
          <p:nvPr/>
        </p:nvSpPr>
        <p:spPr>
          <a:xfrm>
            <a:off x="548651" y="1050753"/>
            <a:ext cx="8046600" cy="6585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3" name="Google Shape;103;p29"/>
          <p:cNvSpPr/>
          <p:nvPr/>
        </p:nvSpPr>
        <p:spPr>
          <a:xfrm>
            <a:off x="548651" y="1832141"/>
            <a:ext cx="8046600" cy="6585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4" name="Google Shape;104;p29"/>
          <p:cNvSpPr/>
          <p:nvPr/>
        </p:nvSpPr>
        <p:spPr>
          <a:xfrm>
            <a:off x="548651" y="2613529"/>
            <a:ext cx="8046600" cy="6585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5" name="Google Shape;105;p29"/>
          <p:cNvSpPr/>
          <p:nvPr/>
        </p:nvSpPr>
        <p:spPr>
          <a:xfrm>
            <a:off x="548651" y="3394917"/>
            <a:ext cx="8046600" cy="6585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6" name="Google Shape;106;p29"/>
          <p:cNvSpPr/>
          <p:nvPr/>
        </p:nvSpPr>
        <p:spPr>
          <a:xfrm>
            <a:off x="548651" y="4168543"/>
            <a:ext cx="8046600" cy="6585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7" name="Google Shape;107;p29"/>
          <p:cNvSpPr/>
          <p:nvPr/>
        </p:nvSpPr>
        <p:spPr>
          <a:xfrm>
            <a:off x="548690" y="414408"/>
            <a:ext cx="8046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2600"/>
              <a:buFont typeface="Calibri"/>
              <a:buNone/>
            </a:pPr>
            <a:r>
              <a:rPr b="1" lang="en" sz="2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Today’s agenda</a:t>
            </a:r>
            <a:endParaRPr i="0" sz="26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595220" y="1050760"/>
            <a:ext cx="658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352D8"/>
              </a:buClr>
              <a:buSzPts val="1500"/>
              <a:buFont typeface="Calibri"/>
              <a:buNone/>
            </a:pPr>
            <a:r>
              <a:rPr i="0" lang="en" sz="1500" u="none" cap="none" strike="noStrike">
                <a:solidFill>
                  <a:srgbClr val="6352D8"/>
                </a:solidFill>
                <a:latin typeface="Space Grotesk"/>
                <a:ea typeface="Space Grotesk"/>
                <a:cs typeface="Space Grotesk"/>
                <a:sym typeface="Space Grotesk"/>
              </a:rPr>
              <a:t>01</a:t>
            </a:r>
            <a:endParaRPr i="0" sz="15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1324378" y="1237575"/>
            <a:ext cx="68415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400"/>
              <a:buFont typeface="Calibri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The problem with content at scale</a:t>
            </a:r>
            <a:r>
              <a:rPr b="1" lang="en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: </a:t>
            </a:r>
            <a:r>
              <a:rPr lang="en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</a:t>
            </a:r>
            <a:r>
              <a:rPr lang="en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hy most orgs hit the same wall</a:t>
            </a:r>
            <a:endParaRPr sz="1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0" name="Google Shape;110;p29"/>
          <p:cNvSpPr/>
          <p:nvPr/>
        </p:nvSpPr>
        <p:spPr>
          <a:xfrm>
            <a:off x="595220" y="1832145"/>
            <a:ext cx="658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352D8"/>
              </a:buClr>
              <a:buSzPts val="1500"/>
              <a:buFont typeface="Calibri"/>
              <a:buNone/>
            </a:pPr>
            <a:r>
              <a:rPr i="0" lang="en" sz="1500" u="none" cap="none" strike="noStrike">
                <a:solidFill>
                  <a:srgbClr val="6352D8"/>
                </a:solidFill>
                <a:latin typeface="Space Grotesk"/>
                <a:ea typeface="Space Grotesk"/>
                <a:cs typeface="Space Grotesk"/>
                <a:sym typeface="Space Grotesk"/>
              </a:rPr>
              <a:t>02</a:t>
            </a:r>
            <a:endParaRPr i="0" sz="15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1" name="Google Shape;111;p29"/>
          <p:cNvSpPr/>
          <p:nvPr/>
        </p:nvSpPr>
        <p:spPr>
          <a:xfrm>
            <a:off x="1324378" y="2018958"/>
            <a:ext cx="68415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400"/>
              <a:buFont typeface="Calibri"/>
              <a:buNone/>
            </a:pPr>
            <a:r>
              <a:rPr b="1" i="0" lang="en" sz="1500" u="none" cap="none" strike="noStrike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  <a:t>Composable content fundamentals</a:t>
            </a:r>
            <a:endParaRPr b="1" i="0" sz="15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2" name="Google Shape;112;p29"/>
          <p:cNvSpPr/>
          <p:nvPr/>
        </p:nvSpPr>
        <p:spPr>
          <a:xfrm>
            <a:off x="595220" y="2613530"/>
            <a:ext cx="658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352D8"/>
              </a:buClr>
              <a:buSzPts val="1500"/>
              <a:buFont typeface="Calibri"/>
              <a:buNone/>
            </a:pPr>
            <a:r>
              <a:rPr i="0" lang="en" sz="1500" u="none" cap="none" strike="noStrike">
                <a:solidFill>
                  <a:srgbClr val="6352D8"/>
                </a:solidFill>
                <a:latin typeface="Space Grotesk"/>
                <a:ea typeface="Space Grotesk"/>
                <a:cs typeface="Space Grotesk"/>
                <a:sym typeface="Space Grotesk"/>
              </a:rPr>
              <a:t>03</a:t>
            </a:r>
            <a:endParaRPr i="0" sz="15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3" name="Google Shape;113;p29"/>
          <p:cNvSpPr/>
          <p:nvPr/>
        </p:nvSpPr>
        <p:spPr>
          <a:xfrm>
            <a:off x="1324378" y="2800342"/>
            <a:ext cx="68415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400"/>
              <a:buFont typeface="Calibri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Three patterns in the wild: </a:t>
            </a:r>
            <a:r>
              <a:rPr lang="en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Real examples from enterprise teams</a:t>
            </a:r>
            <a:endParaRPr sz="15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4" name="Google Shape;114;p29"/>
          <p:cNvSpPr/>
          <p:nvPr/>
        </p:nvSpPr>
        <p:spPr>
          <a:xfrm>
            <a:off x="595220" y="3394915"/>
            <a:ext cx="658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352D8"/>
              </a:buClr>
              <a:buSzPts val="1500"/>
              <a:buFont typeface="Calibri"/>
              <a:buNone/>
            </a:pPr>
            <a:r>
              <a:rPr i="0" lang="en" sz="1500" u="none" cap="none" strike="noStrike">
                <a:solidFill>
                  <a:srgbClr val="6352D8"/>
                </a:solidFill>
                <a:latin typeface="Space Grotesk"/>
                <a:ea typeface="Space Grotesk"/>
                <a:cs typeface="Space Grotesk"/>
                <a:sym typeface="Space Grotesk"/>
              </a:rPr>
              <a:t>04</a:t>
            </a:r>
            <a:endParaRPr i="0" sz="15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5" name="Google Shape;115;p29"/>
          <p:cNvSpPr/>
          <p:nvPr/>
        </p:nvSpPr>
        <p:spPr>
          <a:xfrm>
            <a:off x="1324378" y="3581725"/>
            <a:ext cx="68415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400"/>
              <a:buFont typeface="Calibri"/>
              <a:buNone/>
            </a:pPr>
            <a:r>
              <a:rPr b="1" lang="en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How to get buy-in and get started: </a:t>
            </a:r>
            <a:r>
              <a:rPr i="0" lang="en" sz="15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Building your case for change</a:t>
            </a:r>
            <a:endParaRPr i="0" sz="15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6" name="Google Shape;116;p29"/>
          <p:cNvSpPr/>
          <p:nvPr/>
        </p:nvSpPr>
        <p:spPr>
          <a:xfrm>
            <a:off x="595220" y="4176315"/>
            <a:ext cx="658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352D8"/>
              </a:buClr>
              <a:buSzPts val="1500"/>
              <a:buFont typeface="Calibri"/>
              <a:buNone/>
            </a:pPr>
            <a:r>
              <a:rPr i="0" lang="en" sz="1500" u="none" cap="none" strike="noStrike">
                <a:solidFill>
                  <a:srgbClr val="6352D8"/>
                </a:solidFill>
                <a:latin typeface="Space Grotesk"/>
                <a:ea typeface="Space Grotesk"/>
                <a:cs typeface="Space Grotesk"/>
                <a:sym typeface="Space Grotesk"/>
              </a:rPr>
              <a:t>0</a:t>
            </a:r>
            <a:r>
              <a:rPr lang="en" sz="1500">
                <a:solidFill>
                  <a:srgbClr val="6352D8"/>
                </a:solidFill>
                <a:latin typeface="Space Grotesk"/>
                <a:ea typeface="Space Grotesk"/>
                <a:cs typeface="Space Grotesk"/>
                <a:sym typeface="Space Grotesk"/>
              </a:rPr>
              <a:t>5</a:t>
            </a:r>
            <a:endParaRPr i="0" sz="1500" u="none" cap="none" strike="noStrike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7" name="Google Shape;117;p29"/>
          <p:cNvSpPr/>
          <p:nvPr/>
        </p:nvSpPr>
        <p:spPr>
          <a:xfrm>
            <a:off x="1324378" y="4363125"/>
            <a:ext cx="68415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400"/>
              <a:buFont typeface="Calibri"/>
              <a:buNone/>
            </a:pPr>
            <a:r>
              <a:rPr b="1" lang="en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Q&amp;A</a:t>
            </a:r>
            <a:endParaRPr b="1" i="0" sz="15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/>
          <p:nvPr/>
        </p:nvSpPr>
        <p:spPr>
          <a:xfrm>
            <a:off x="548650" y="816425"/>
            <a:ext cx="8046600" cy="1986600"/>
          </a:xfrm>
          <a:prstGeom prst="roundRect">
            <a:avLst>
              <a:gd fmla="val 495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4" name="Google Shape;124;p30"/>
          <p:cNvSpPr/>
          <p:nvPr/>
        </p:nvSpPr>
        <p:spPr>
          <a:xfrm>
            <a:off x="869077" y="1287775"/>
            <a:ext cx="7461300" cy="105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300"/>
              <a:buFont typeface="Calibri"/>
              <a:buNone/>
            </a:pPr>
            <a:r>
              <a:rPr i="0" lang="en" sz="37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Not just a CMS — </a:t>
            </a:r>
            <a:br>
              <a:rPr i="0" lang="en" sz="37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i="0" lang="en" sz="37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a content infrastructure platform.</a:t>
            </a:r>
            <a:endParaRPr i="0" sz="37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5" name="Google Shape;125;p30"/>
          <p:cNvSpPr/>
          <p:nvPr/>
        </p:nvSpPr>
        <p:spPr>
          <a:xfrm>
            <a:off x="685582" y="3025622"/>
            <a:ext cx="2286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500"/>
              <a:buFont typeface="Calibri"/>
              <a:buNone/>
            </a:pPr>
            <a:r>
              <a:rPr b="1" i="0" lang="en" sz="15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Content </a:t>
            </a:r>
            <a:r>
              <a:rPr b="1" lang="en" sz="1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f</a:t>
            </a:r>
            <a:r>
              <a:rPr b="1" i="0" lang="en" sz="15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ederation</a:t>
            </a:r>
            <a:endParaRPr i="0" sz="15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6" name="Google Shape;126;p30"/>
          <p:cNvSpPr/>
          <p:nvPr/>
        </p:nvSpPr>
        <p:spPr>
          <a:xfrm>
            <a:off x="685589" y="3465243"/>
            <a:ext cx="2286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i="0" lang="en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Connect any CMS, database, or API. Normalise content into one schema without migration or downtime.</a:t>
            </a:r>
            <a:endParaRPr i="0" sz="12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7" name="Google Shape;127;p30"/>
          <p:cNvSpPr/>
          <p:nvPr/>
        </p:nvSpPr>
        <p:spPr>
          <a:xfrm>
            <a:off x="3397303" y="3025622"/>
            <a:ext cx="2286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500"/>
              <a:buFont typeface="Calibri"/>
              <a:buNone/>
            </a:pPr>
            <a:r>
              <a:rPr b="1" i="0" lang="en" sz="15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Composable </a:t>
            </a:r>
            <a:r>
              <a:rPr b="1" lang="en" sz="1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d</a:t>
            </a:r>
            <a:r>
              <a:rPr b="1" i="0" lang="en" sz="15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elivery</a:t>
            </a:r>
            <a:endParaRPr i="0" sz="15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8" name="Google Shape;128;p30"/>
          <p:cNvSpPr/>
          <p:nvPr/>
        </p:nvSpPr>
        <p:spPr>
          <a:xfrm>
            <a:off x="3397312" y="3465243"/>
            <a:ext cx="2286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i="0" lang="en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One GraphQL endpoint delivers content to web, mobile, apps, and any digital surface, all from the same model.</a:t>
            </a:r>
            <a:endParaRPr i="0" sz="12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9" name="Google Shape;129;p30"/>
          <p:cNvSpPr/>
          <p:nvPr/>
        </p:nvSpPr>
        <p:spPr>
          <a:xfrm>
            <a:off x="6192288" y="3025622"/>
            <a:ext cx="2286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500"/>
              <a:buFont typeface="Calibri"/>
              <a:buNone/>
            </a:pPr>
            <a:r>
              <a:rPr b="1" i="0" lang="en" sz="15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Enterprise </a:t>
            </a:r>
            <a:r>
              <a:rPr b="1" lang="en" sz="15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g</a:t>
            </a:r>
            <a:r>
              <a:rPr b="1" i="0" lang="en" sz="15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overnance</a:t>
            </a:r>
            <a:endParaRPr i="0" sz="15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0" name="Google Shape;130;p30"/>
          <p:cNvSpPr/>
          <p:nvPr/>
        </p:nvSpPr>
        <p:spPr>
          <a:xfrm>
            <a:off x="6192300" y="3465243"/>
            <a:ext cx="2286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i="0" lang="en" sz="12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Role-based access, approval workflows, locale management, and full audit logging built in.</a:t>
            </a:r>
            <a:endParaRPr i="0" sz="12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1" name="Google Shape;131;p30"/>
          <p:cNvSpPr/>
          <p:nvPr/>
        </p:nvSpPr>
        <p:spPr>
          <a:xfrm>
            <a:off x="818825" y="653100"/>
            <a:ext cx="1675200" cy="32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00"/>
              <a:buFont typeface="Calibri"/>
              <a:buNone/>
            </a:pPr>
            <a:r>
              <a:rPr b="1" lang="en"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WHAT SETS US APART:</a:t>
            </a:r>
            <a:endParaRPr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Google Shape;137;p31"/>
          <p:cNvCxnSpPr/>
          <p:nvPr/>
        </p:nvCxnSpPr>
        <p:spPr>
          <a:xfrm>
            <a:off x="569896" y="2185984"/>
            <a:ext cx="80355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8" name="Google Shape;138;p31"/>
          <p:cNvSpPr/>
          <p:nvPr/>
        </p:nvSpPr>
        <p:spPr>
          <a:xfrm>
            <a:off x="521513" y="937100"/>
            <a:ext cx="80466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2200"/>
              <a:buFont typeface="Calibri"/>
              <a:buNone/>
            </a:pPr>
            <a:r>
              <a:rPr b="1" lang="en" sz="3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How to get there: </a:t>
            </a:r>
            <a:r>
              <a:rPr i="0" lang="en" sz="3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5</a:t>
            </a:r>
            <a:r>
              <a:rPr lang="en" sz="3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i="0" lang="en" sz="3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steps to </a:t>
            </a:r>
            <a:br>
              <a:rPr i="0" lang="en" sz="3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i="0" lang="en" sz="34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composable content migration</a:t>
            </a:r>
            <a:endParaRPr i="0" sz="34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9" name="Google Shape;139;p31"/>
          <p:cNvSpPr/>
          <p:nvPr/>
        </p:nvSpPr>
        <p:spPr>
          <a:xfrm>
            <a:off x="538030" y="2504783"/>
            <a:ext cx="1326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100"/>
              <a:buFont typeface="Calibri"/>
              <a:buNone/>
            </a:pPr>
            <a:r>
              <a:rPr i="0" lang="en" sz="1500" u="none" cap="none" strike="noStrike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Audit your current state</a:t>
            </a:r>
            <a:endParaRPr i="0" sz="1500" u="none" cap="none" strike="noStrike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40" name="Google Shape;140;p31"/>
          <p:cNvSpPr/>
          <p:nvPr/>
        </p:nvSpPr>
        <p:spPr>
          <a:xfrm>
            <a:off x="538041" y="3172291"/>
            <a:ext cx="11697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000"/>
              <a:buFont typeface="Calibri"/>
              <a:buNone/>
            </a:pPr>
            <a:r>
              <a:rPr i="0" lang="en" sz="1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Map all content systems, owners, and touchpoints. Find the duplication and the gaps.</a:t>
            </a:r>
            <a:endParaRPr i="0" sz="10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1" name="Google Shape;141;p31"/>
          <p:cNvSpPr/>
          <p:nvPr/>
        </p:nvSpPr>
        <p:spPr>
          <a:xfrm>
            <a:off x="2313424" y="2504788"/>
            <a:ext cx="14784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100"/>
              <a:buFont typeface="Calibri"/>
              <a:buNone/>
            </a:pPr>
            <a:r>
              <a:rPr i="0" lang="en" sz="1500" u="none" cap="none" strike="noStrike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Define your content model</a:t>
            </a:r>
            <a:endParaRPr i="0" sz="1500" u="none" cap="none" strike="noStrike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42" name="Google Shape;142;p31"/>
          <p:cNvSpPr/>
          <p:nvPr/>
        </p:nvSpPr>
        <p:spPr>
          <a:xfrm>
            <a:off x="2359150" y="3172295"/>
            <a:ext cx="13260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000"/>
              <a:buFont typeface="Calibri"/>
              <a:buNone/>
            </a:pPr>
            <a:r>
              <a:rPr i="0" lang="en" sz="1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Design a unified schema. Start simple — model what you have before adding what you want.</a:t>
            </a:r>
            <a:endParaRPr i="0" sz="10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3" name="Google Shape;143;p31"/>
          <p:cNvSpPr/>
          <p:nvPr/>
        </p:nvSpPr>
        <p:spPr>
          <a:xfrm>
            <a:off x="4062863" y="2504783"/>
            <a:ext cx="1326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100"/>
              <a:buFont typeface="Calibri"/>
              <a:buNone/>
            </a:pPr>
            <a:r>
              <a:rPr i="0" lang="en" sz="1500" u="none" cap="none" strike="noStrike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Choose your foundation</a:t>
            </a:r>
            <a:endParaRPr i="0" sz="1500" u="none" cap="none" strike="noStrike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44" name="Google Shape;144;p31"/>
          <p:cNvSpPr/>
          <p:nvPr/>
        </p:nvSpPr>
        <p:spPr>
          <a:xfrm>
            <a:off x="4078225" y="3172291"/>
            <a:ext cx="12453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000"/>
              <a:buFont typeface="Calibri"/>
              <a:buNone/>
            </a:pPr>
            <a:r>
              <a:rPr i="0" lang="en" sz="1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Select a headless CMS that supports federation. Hygraph is built for this from day one.</a:t>
            </a:r>
            <a:endParaRPr i="0" sz="10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" name="Google Shape;145;p31"/>
          <p:cNvSpPr/>
          <p:nvPr/>
        </p:nvSpPr>
        <p:spPr>
          <a:xfrm>
            <a:off x="5812294" y="2504783"/>
            <a:ext cx="1326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100"/>
              <a:buFont typeface="Calibri"/>
              <a:buNone/>
            </a:pPr>
            <a:r>
              <a:rPr i="0" lang="en" sz="1500" u="none" cap="none" strike="noStrike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Run </a:t>
            </a:r>
            <a:br>
              <a:rPr i="0" lang="en" sz="1500" u="none" cap="none" strike="noStrike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</a:br>
            <a:r>
              <a:rPr i="0" lang="en" sz="1500" u="none" cap="none" strike="noStrike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a pilot</a:t>
            </a:r>
            <a:endParaRPr i="0" sz="1500" u="none" cap="none" strike="noStrike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46" name="Google Shape;146;p31"/>
          <p:cNvSpPr/>
          <p:nvPr/>
        </p:nvSpPr>
        <p:spPr>
          <a:xfrm>
            <a:off x="5797300" y="3172291"/>
            <a:ext cx="11697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000"/>
              <a:buFont typeface="Calibri"/>
              <a:buNone/>
            </a:pPr>
            <a:r>
              <a:rPr i="0" lang="en" sz="1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Pick one market or content type. Prove the model works before scaling to the full org.</a:t>
            </a:r>
            <a:endParaRPr i="0" sz="10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7" name="Google Shape;147;p31"/>
          <p:cNvSpPr/>
          <p:nvPr/>
        </p:nvSpPr>
        <p:spPr>
          <a:xfrm>
            <a:off x="7407750" y="2504783"/>
            <a:ext cx="1326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100"/>
              <a:buFont typeface="Calibri"/>
              <a:buNone/>
            </a:pPr>
            <a:r>
              <a:rPr i="0" lang="en" sz="1500" u="none" cap="none" strike="noStrike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Scale </a:t>
            </a:r>
            <a:r>
              <a:rPr lang="en" sz="15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&amp; </a:t>
            </a:r>
            <a:r>
              <a:rPr i="0" lang="en" sz="1500" u="none" cap="none" strike="noStrike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govern</a:t>
            </a:r>
            <a:endParaRPr i="0" sz="1500" u="none" cap="none" strike="noStrike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48" name="Google Shape;148;p31"/>
          <p:cNvSpPr/>
          <p:nvPr/>
        </p:nvSpPr>
        <p:spPr>
          <a:xfrm>
            <a:off x="7407755" y="3172295"/>
            <a:ext cx="13260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000"/>
              <a:buFont typeface="Calibri"/>
              <a:buNone/>
            </a:pPr>
            <a:r>
              <a:rPr i="0" lang="en" sz="1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Roll out to all teams. Set role permissions, approval flows, and content standards org-wide.</a:t>
            </a:r>
            <a:endParaRPr i="0" sz="10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9" name="Google Shape;149;p31"/>
          <p:cNvSpPr/>
          <p:nvPr/>
        </p:nvSpPr>
        <p:spPr>
          <a:xfrm>
            <a:off x="521525" y="2028755"/>
            <a:ext cx="330300" cy="330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1</a:t>
            </a:r>
            <a:endParaRPr sz="1153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50" name="Google Shape;150;p31"/>
          <p:cNvSpPr/>
          <p:nvPr/>
        </p:nvSpPr>
        <p:spPr>
          <a:xfrm>
            <a:off x="2281575" y="2028755"/>
            <a:ext cx="330300" cy="330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2</a:t>
            </a:r>
            <a:endParaRPr sz="1153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51" name="Google Shape;151;p31"/>
          <p:cNvSpPr/>
          <p:nvPr/>
        </p:nvSpPr>
        <p:spPr>
          <a:xfrm>
            <a:off x="4041625" y="2028755"/>
            <a:ext cx="330300" cy="330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3</a:t>
            </a:r>
            <a:endParaRPr sz="1153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52" name="Google Shape;152;p31"/>
          <p:cNvSpPr/>
          <p:nvPr/>
        </p:nvSpPr>
        <p:spPr>
          <a:xfrm>
            <a:off x="5801675" y="2028755"/>
            <a:ext cx="330300" cy="330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4</a:t>
            </a:r>
            <a:endParaRPr sz="1153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53" name="Google Shape;153;p31"/>
          <p:cNvSpPr/>
          <p:nvPr/>
        </p:nvSpPr>
        <p:spPr>
          <a:xfrm>
            <a:off x="7407750" y="2028762"/>
            <a:ext cx="330300" cy="330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1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5</a:t>
            </a:r>
            <a:endParaRPr b="1" sz="96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6FF"/>
            </a:gs>
            <a:gs pos="28000">
              <a:srgbClr val="F6F6FF"/>
            </a:gs>
            <a:gs pos="100000">
              <a:srgbClr val="C8C4FF"/>
            </a:gs>
          </a:gsLst>
          <a:lin ang="5400012" scaled="0"/>
        </a:gra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/>
          <p:nvPr/>
        </p:nvSpPr>
        <p:spPr>
          <a:xfrm>
            <a:off x="783288" y="730654"/>
            <a:ext cx="7577400" cy="36822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2700000" dist="57150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9" name="Google Shape;159;p32"/>
          <p:cNvSpPr txBox="1"/>
          <p:nvPr/>
        </p:nvSpPr>
        <p:spPr>
          <a:xfrm>
            <a:off x="1037519" y="1049259"/>
            <a:ext cx="738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DFDDF6"/>
                </a:solidFill>
                <a:latin typeface="Space Grotesk"/>
                <a:ea typeface="Space Grotesk"/>
                <a:cs typeface="Space Grotesk"/>
                <a:sym typeface="Space Grotesk"/>
              </a:rPr>
              <a:t>“</a:t>
            </a:r>
            <a:endParaRPr sz="12000">
              <a:solidFill>
                <a:srgbClr val="DFDDF6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60" name="Google Shape;160;p32"/>
          <p:cNvSpPr txBox="1"/>
          <p:nvPr/>
        </p:nvSpPr>
        <p:spPr>
          <a:xfrm>
            <a:off x="1814775" y="1386800"/>
            <a:ext cx="59937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33F69"/>
                </a:solidFill>
                <a:latin typeface="Manrope"/>
                <a:ea typeface="Manrope"/>
                <a:cs typeface="Manrope"/>
                <a:sym typeface="Manrope"/>
              </a:rPr>
              <a:t>The developers love Hygraph</a:t>
            </a:r>
            <a:r>
              <a:rPr lang="en" sz="1800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 and the speed of implementation it has given us. We got our checkout, a new product comparison feature, and our brand-new product page </a:t>
            </a:r>
            <a:r>
              <a:rPr b="1" lang="en" sz="1800">
                <a:solidFill>
                  <a:srgbClr val="333F69"/>
                </a:solidFill>
                <a:latin typeface="Manrope"/>
                <a:ea typeface="Manrope"/>
                <a:cs typeface="Manrope"/>
                <a:sym typeface="Manrope"/>
              </a:rPr>
              <a:t>live within less than a month</a:t>
            </a:r>
            <a:r>
              <a:rPr lang="en" sz="1800">
                <a:solidFill>
                  <a:srgbClr val="333F69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!”</a:t>
            </a:r>
            <a:endParaRPr sz="1800"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61" name="Google Shape;1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990" y="2932797"/>
            <a:ext cx="738900" cy="738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2" name="Google Shape;162;p32"/>
          <p:cNvSpPr txBox="1"/>
          <p:nvPr/>
        </p:nvSpPr>
        <p:spPr>
          <a:xfrm>
            <a:off x="2629212" y="2927725"/>
            <a:ext cx="4485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90E24"/>
                </a:solidFill>
                <a:highlight>
                  <a:schemeClr val="lt1"/>
                </a:highlight>
                <a:latin typeface="Manrope"/>
                <a:ea typeface="Manrope"/>
                <a:cs typeface="Manrope"/>
                <a:sym typeface="Manrope"/>
              </a:rPr>
              <a:t>Andrew Rees</a:t>
            </a:r>
            <a:endParaRPr b="1" sz="1600">
              <a:solidFill>
                <a:srgbClr val="090E24"/>
              </a:solidFill>
              <a:highlight>
                <a:schemeClr val="lt1"/>
              </a:highlight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F69"/>
                </a:solidFill>
                <a:highlight>
                  <a:schemeClr val="lt1"/>
                </a:highlight>
                <a:latin typeface="Manrope Medium"/>
                <a:ea typeface="Manrope Medium"/>
                <a:cs typeface="Manrope Medium"/>
                <a:sym typeface="Manrope Medium"/>
              </a:rPr>
              <a:t>Head of Development and Technology</a:t>
            </a:r>
            <a:endParaRPr>
              <a:solidFill>
                <a:srgbClr val="333F69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163" name="Google Shape;163;p32"/>
          <p:cNvPicPr preferRelativeResize="0"/>
          <p:nvPr/>
        </p:nvPicPr>
        <p:blipFill rotWithShape="1">
          <a:blip r:embed="rId4">
            <a:alphaModFix/>
          </a:blip>
          <a:srcRect b="23612" l="0" r="0" t="0"/>
          <a:stretch/>
        </p:blipFill>
        <p:spPr>
          <a:xfrm>
            <a:off x="2639442" y="3518271"/>
            <a:ext cx="1150031" cy="4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33"/>
          <p:cNvCxnSpPr/>
          <p:nvPr/>
        </p:nvCxnSpPr>
        <p:spPr>
          <a:xfrm>
            <a:off x="657590" y="974275"/>
            <a:ext cx="793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p33"/>
          <p:cNvSpPr/>
          <p:nvPr/>
        </p:nvSpPr>
        <p:spPr>
          <a:xfrm>
            <a:off x="548650" y="1382287"/>
            <a:ext cx="7806900" cy="18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300"/>
              <a:buFont typeface="Calibri"/>
              <a:buNone/>
            </a:pPr>
            <a:r>
              <a:rPr i="0" lang="en" sz="2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We're focused on </a:t>
            </a:r>
            <a:r>
              <a:rPr b="1" i="0" lang="en" sz="2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scaling efficiently </a:t>
            </a:r>
            <a:r>
              <a:rPr i="0" lang="en" sz="2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while </a:t>
            </a:r>
            <a:r>
              <a:rPr b="1" i="0" lang="en" sz="2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maintaining the quality and customer obsession</a:t>
            </a:r>
            <a:r>
              <a:rPr i="0" lang="en" sz="2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that define us. </a:t>
            </a:r>
            <a:br>
              <a:rPr i="0" lang="en" sz="2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i="0" lang="en" sz="20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This quarter marks a turning point where we transition from building product to building platform infrastructure that enables others to build on top of our foundation.</a:t>
            </a:r>
            <a:endParaRPr i="0" sz="20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1" name="Google Shape;171;p33"/>
          <p:cNvSpPr/>
          <p:nvPr/>
        </p:nvSpPr>
        <p:spPr>
          <a:xfrm>
            <a:off x="548650" y="3563228"/>
            <a:ext cx="8229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300"/>
              <a:buFont typeface="Calibri"/>
              <a:buNone/>
            </a:pPr>
            <a:r>
              <a:rPr i="0" lang="en" sz="130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Our three pillars moving forward are:</a:t>
            </a:r>
            <a:endParaRPr i="0" sz="13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2" name="Google Shape;172;p33"/>
          <p:cNvSpPr/>
          <p:nvPr/>
        </p:nvSpPr>
        <p:spPr>
          <a:xfrm>
            <a:off x="548650" y="814225"/>
            <a:ext cx="2061000" cy="32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00"/>
              <a:buFont typeface="Calibri"/>
              <a:buNone/>
            </a:pPr>
            <a:r>
              <a:rPr b="1" lang="en" sz="10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OUR STRATEGIC DIRECTION</a:t>
            </a:r>
            <a:endParaRPr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73" name="Google Shape;173;p33"/>
          <p:cNvCxnSpPr/>
          <p:nvPr/>
        </p:nvCxnSpPr>
        <p:spPr>
          <a:xfrm>
            <a:off x="548650" y="3399925"/>
            <a:ext cx="793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" name="Google Shape;174;p33"/>
          <p:cNvSpPr/>
          <p:nvPr/>
        </p:nvSpPr>
        <p:spPr>
          <a:xfrm>
            <a:off x="548650" y="3883332"/>
            <a:ext cx="1942200" cy="320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Reliable infrastructure</a:t>
            </a:r>
            <a:endParaRPr b="1" sz="11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5" name="Google Shape;175;p33"/>
          <p:cNvSpPr/>
          <p:nvPr/>
        </p:nvSpPr>
        <p:spPr>
          <a:xfrm>
            <a:off x="2626025" y="3883332"/>
            <a:ext cx="2485800" cy="320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Seamless developer experience</a:t>
            </a:r>
            <a:endParaRPr b="1" sz="11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6" name="Google Shape;176;p33"/>
          <p:cNvSpPr/>
          <p:nvPr/>
        </p:nvSpPr>
        <p:spPr>
          <a:xfrm>
            <a:off x="5261300" y="3883332"/>
            <a:ext cx="2061000" cy="3201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Community-first mindset</a:t>
            </a:r>
            <a:endParaRPr b="1" sz="11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7" name="Google Shape;177;p33"/>
          <p:cNvSpPr txBox="1"/>
          <p:nvPr/>
        </p:nvSpPr>
        <p:spPr>
          <a:xfrm>
            <a:off x="548650" y="4345229"/>
            <a:ext cx="5379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Each team plays a critical role in delivering against these priorities.</a:t>
            </a:r>
            <a:endParaRPr sz="13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/>
          <p:nvPr/>
        </p:nvSpPr>
        <p:spPr>
          <a:xfrm>
            <a:off x="642760" y="1591098"/>
            <a:ext cx="8028900" cy="3199500"/>
          </a:xfrm>
          <a:prstGeom prst="roundRect">
            <a:avLst>
              <a:gd fmla="val 6041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rgbClr val="000423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84" name="Google Shape;184;p34"/>
          <p:cNvSpPr/>
          <p:nvPr/>
        </p:nvSpPr>
        <p:spPr>
          <a:xfrm>
            <a:off x="649150" y="440875"/>
            <a:ext cx="43491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2937"/>
              </a:buClr>
              <a:buSzPts val="2400"/>
              <a:buFont typeface="Calibri"/>
              <a:buNone/>
            </a:pPr>
            <a:r>
              <a:rPr lang="en" sz="2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Speed is just the start. </a:t>
            </a:r>
            <a:r>
              <a:rPr b="1" lang="en" sz="2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Hygraph drives outcomes.</a:t>
            </a:r>
            <a:endParaRPr i="0" sz="70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85" name="Google Shape;185;p34"/>
          <p:cNvSpPr/>
          <p:nvPr/>
        </p:nvSpPr>
        <p:spPr>
          <a:xfrm>
            <a:off x="548650" y="1508050"/>
            <a:ext cx="8028900" cy="3199500"/>
          </a:xfrm>
          <a:prstGeom prst="roundRect">
            <a:avLst>
              <a:gd fmla="val 4957" name="adj"/>
            </a:avLst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1619866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rgbClr val="000423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86" name="Google Shape;186;p34"/>
          <p:cNvSpPr/>
          <p:nvPr/>
        </p:nvSpPr>
        <p:spPr>
          <a:xfrm>
            <a:off x="749300" y="1809931"/>
            <a:ext cx="2377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+136%</a:t>
            </a:r>
            <a:endParaRPr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87" name="Google Shape;187;p34"/>
          <p:cNvSpPr/>
          <p:nvPr/>
        </p:nvSpPr>
        <p:spPr>
          <a:xfrm>
            <a:off x="3566160" y="1809931"/>
            <a:ext cx="2377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+57%</a:t>
            </a:r>
            <a:endParaRPr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88" name="Google Shape;188;p34"/>
          <p:cNvSpPr/>
          <p:nvPr/>
        </p:nvSpPr>
        <p:spPr>
          <a:xfrm>
            <a:off x="6247145" y="1809931"/>
            <a:ext cx="2377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+15%</a:t>
            </a:r>
            <a:endParaRPr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89" name="Google Shape;189;p34"/>
          <p:cNvSpPr/>
          <p:nvPr/>
        </p:nvSpPr>
        <p:spPr>
          <a:xfrm>
            <a:off x="749300" y="3410131"/>
            <a:ext cx="2377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+20%</a:t>
            </a:r>
            <a:endParaRPr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90" name="Google Shape;190;p34"/>
          <p:cNvSpPr/>
          <p:nvPr/>
        </p:nvSpPr>
        <p:spPr>
          <a:xfrm>
            <a:off x="3566160" y="3410131"/>
            <a:ext cx="2377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+15%</a:t>
            </a:r>
            <a:endParaRPr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91" name="Google Shape;191;p34"/>
          <p:cNvSpPr/>
          <p:nvPr/>
        </p:nvSpPr>
        <p:spPr>
          <a:xfrm>
            <a:off x="6247145" y="3410131"/>
            <a:ext cx="2377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3200"/>
              <a:buFont typeface="Calibri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Space Grotesk"/>
                <a:ea typeface="Space Grotesk"/>
                <a:cs typeface="Space Grotesk"/>
                <a:sym typeface="Space Grotesk"/>
              </a:rPr>
              <a:t>27</a:t>
            </a:r>
            <a:endParaRPr i="0" sz="3200" u="none" cap="none" strike="noStrike">
              <a:solidFill>
                <a:schemeClr val="dk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92" name="Google Shape;192;p34"/>
          <p:cNvSpPr/>
          <p:nvPr/>
        </p:nvSpPr>
        <p:spPr>
          <a:xfrm>
            <a:off x="749300" y="2258568"/>
            <a:ext cx="2377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F2937"/>
              </a:buClr>
              <a:buSzPts val="1050"/>
              <a:buFont typeface="Calibri"/>
              <a:buNone/>
            </a:pPr>
            <a:r>
              <a:rPr b="1" i="0" lang="en" sz="105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eCommerce conversion rate</a:t>
            </a:r>
            <a:endParaRPr b="1" i="0" sz="105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3" name="Google Shape;193;p34"/>
          <p:cNvSpPr/>
          <p:nvPr/>
        </p:nvSpPr>
        <p:spPr>
          <a:xfrm>
            <a:off x="3566160" y="2258568"/>
            <a:ext cx="2377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F2937"/>
              </a:buClr>
              <a:buSzPts val="1050"/>
              <a:buFont typeface="Calibri"/>
              <a:buNone/>
            </a:pPr>
            <a:r>
              <a:rPr b="1" i="0" lang="en" sz="105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higher interaction sessions</a:t>
            </a:r>
            <a:endParaRPr b="1" i="0" sz="105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6247145" y="2258568"/>
            <a:ext cx="2377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F2937"/>
              </a:buClr>
              <a:buSzPts val="1050"/>
              <a:buFont typeface="Calibri"/>
              <a:buNone/>
            </a:pPr>
            <a:r>
              <a:rPr b="1" i="0" lang="en" sz="105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customer engagement rate</a:t>
            </a:r>
            <a:endParaRPr b="1" i="0" sz="105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749300" y="3858768"/>
            <a:ext cx="2377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F2937"/>
              </a:buClr>
              <a:buSzPts val="1050"/>
              <a:buFont typeface="Calibri"/>
              <a:buNone/>
            </a:pPr>
            <a:r>
              <a:rPr b="1" i="0" lang="en" sz="105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higher web monetisation</a:t>
            </a:r>
            <a:endParaRPr b="1" i="0" sz="105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6" name="Google Shape;196;p34"/>
          <p:cNvSpPr/>
          <p:nvPr/>
        </p:nvSpPr>
        <p:spPr>
          <a:xfrm>
            <a:off x="3566160" y="3858768"/>
            <a:ext cx="2377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F2937"/>
              </a:buClr>
              <a:buSzPts val="1050"/>
              <a:buFont typeface="Calibri"/>
              <a:buNone/>
            </a:pPr>
            <a:r>
              <a:rPr b="1" i="0" lang="en" sz="105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increase in online revenue</a:t>
            </a:r>
            <a:endParaRPr b="1" i="0" sz="105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7" name="Google Shape;197;p34"/>
          <p:cNvSpPr/>
          <p:nvPr/>
        </p:nvSpPr>
        <p:spPr>
          <a:xfrm>
            <a:off x="6247145" y="3858768"/>
            <a:ext cx="2377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F2937"/>
              </a:buClr>
              <a:buSzPts val="1050"/>
              <a:buFont typeface="Calibri"/>
              <a:buNone/>
            </a:pPr>
            <a:r>
              <a:rPr b="1" i="0" lang="en" sz="1050" u="none" cap="none" strike="noStrik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countries replatformed in one go</a:t>
            </a:r>
            <a:endParaRPr b="1" i="0" sz="105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8" name="Google Shape;198;p34"/>
          <p:cNvSpPr/>
          <p:nvPr/>
        </p:nvSpPr>
        <p:spPr>
          <a:xfrm>
            <a:off x="749300" y="2697480"/>
            <a:ext cx="2377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900"/>
              <a:buFont typeface="Calibri"/>
              <a:buNone/>
            </a:pPr>
            <a:r>
              <a:rPr b="1" lang="en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Sennheiser</a:t>
            </a:r>
            <a:endParaRPr b="1" sz="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9" name="Google Shape;199;p34"/>
          <p:cNvSpPr/>
          <p:nvPr/>
        </p:nvSpPr>
        <p:spPr>
          <a:xfrm>
            <a:off x="3566160" y="2697480"/>
            <a:ext cx="2377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900"/>
              <a:buFont typeface="Calibri"/>
              <a:buNone/>
            </a:pPr>
            <a:r>
              <a:rPr b="1" lang="en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Dr. Oetker</a:t>
            </a:r>
            <a:endParaRPr b="1" sz="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0" name="Google Shape;200;p34"/>
          <p:cNvSpPr/>
          <p:nvPr/>
        </p:nvSpPr>
        <p:spPr>
          <a:xfrm>
            <a:off x="6247145" y="2697480"/>
            <a:ext cx="2377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900"/>
              <a:buFont typeface="Calibri"/>
              <a:buNone/>
            </a:pPr>
            <a:r>
              <a:rPr b="1" lang="en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Samsung</a:t>
            </a:r>
            <a:endParaRPr b="1" sz="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1" name="Google Shape;201;p34"/>
          <p:cNvSpPr/>
          <p:nvPr/>
        </p:nvSpPr>
        <p:spPr>
          <a:xfrm>
            <a:off x="749300" y="4352109"/>
            <a:ext cx="2377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900"/>
              <a:buFont typeface="Calibri"/>
              <a:buNone/>
            </a:pPr>
            <a:r>
              <a:rPr b="1" lang="en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Autoweb</a:t>
            </a:r>
            <a:endParaRPr b="1" sz="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2" name="Google Shape;202;p34"/>
          <p:cNvSpPr/>
          <p:nvPr/>
        </p:nvSpPr>
        <p:spPr>
          <a:xfrm>
            <a:off x="3566160" y="4352109"/>
            <a:ext cx="2377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900"/>
              <a:buFont typeface="Calibri"/>
              <a:buNone/>
            </a:pPr>
            <a:r>
              <a:rPr b="1" lang="en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Stobag</a:t>
            </a:r>
            <a:endParaRPr b="1" sz="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3" name="Google Shape;203;p34"/>
          <p:cNvSpPr/>
          <p:nvPr/>
        </p:nvSpPr>
        <p:spPr>
          <a:xfrm>
            <a:off x="6247145" y="4352109"/>
            <a:ext cx="23775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B7280"/>
              </a:buClr>
              <a:buSzPts val="900"/>
              <a:buFont typeface="Calibri"/>
              <a:buNone/>
            </a:pPr>
            <a:r>
              <a:rPr b="1" lang="en" sz="8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Lindex Group</a:t>
            </a:r>
            <a:endParaRPr b="1" sz="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204" name="Google Shape;204;p34"/>
          <p:cNvCxnSpPr/>
          <p:nvPr/>
        </p:nvCxnSpPr>
        <p:spPr>
          <a:xfrm>
            <a:off x="548650" y="3044500"/>
            <a:ext cx="804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34"/>
          <p:cNvCxnSpPr/>
          <p:nvPr/>
        </p:nvCxnSpPr>
        <p:spPr>
          <a:xfrm>
            <a:off x="3262650" y="1515208"/>
            <a:ext cx="0" cy="32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34"/>
          <p:cNvCxnSpPr/>
          <p:nvPr/>
        </p:nvCxnSpPr>
        <p:spPr>
          <a:xfrm>
            <a:off x="5999150" y="1515208"/>
            <a:ext cx="0" cy="32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/>
          <p:nvPr/>
        </p:nvSpPr>
        <p:spPr>
          <a:xfrm>
            <a:off x="3282275" y="1762050"/>
            <a:ext cx="2570100" cy="28683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13" name="Google Shape;213;p35"/>
          <p:cNvSpPr/>
          <p:nvPr/>
        </p:nvSpPr>
        <p:spPr>
          <a:xfrm>
            <a:off x="6015900" y="1762050"/>
            <a:ext cx="2570100" cy="28683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14" name="Google Shape;214;p35"/>
          <p:cNvSpPr/>
          <p:nvPr/>
        </p:nvSpPr>
        <p:spPr>
          <a:xfrm>
            <a:off x="548650" y="1762075"/>
            <a:ext cx="2570100" cy="2868300"/>
          </a:xfrm>
          <a:prstGeom prst="roundRect">
            <a:avLst>
              <a:gd fmla="val 495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38100">
              <a:schemeClr val="dk2">
                <a:alpha val="25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15" name="Google Shape;215;p35"/>
          <p:cNvSpPr/>
          <p:nvPr/>
        </p:nvSpPr>
        <p:spPr>
          <a:xfrm>
            <a:off x="548640" y="436648"/>
            <a:ext cx="80466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6352D8"/>
              </a:buClr>
              <a:buSzPts val="900"/>
              <a:buFont typeface="Calibri"/>
              <a:buNone/>
            </a:pPr>
            <a:r>
              <a:rPr i="0" lang="en" sz="1000" u="none" cap="none" strike="noStrike">
                <a:solidFill>
                  <a:srgbClr val="6352D8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THE PROBLEM</a:t>
            </a:r>
            <a:endParaRPr i="0" sz="1000" u="none" cap="none" strike="noStrike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16" name="Google Shape;216;p35"/>
          <p:cNvSpPr/>
          <p:nvPr/>
        </p:nvSpPr>
        <p:spPr>
          <a:xfrm>
            <a:off x="548651" y="734256"/>
            <a:ext cx="79416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Three forces that are making </a:t>
            </a:r>
            <a:br>
              <a:rPr b="1" lang="en" sz="3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1" lang="en" sz="3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content harder every year</a:t>
            </a:r>
            <a:endParaRPr i="0" sz="32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17" name="Google Shape;217;p35"/>
          <p:cNvSpPr/>
          <p:nvPr/>
        </p:nvSpPr>
        <p:spPr>
          <a:xfrm>
            <a:off x="749800" y="2058261"/>
            <a:ext cx="343800" cy="343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01</a:t>
            </a:r>
            <a:endParaRPr sz="12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8" name="Google Shape;218;p35"/>
          <p:cNvSpPr/>
          <p:nvPr/>
        </p:nvSpPr>
        <p:spPr>
          <a:xfrm>
            <a:off x="749808" y="2571749"/>
            <a:ext cx="2304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500"/>
              <a:buFont typeface="Calibri"/>
              <a:buNone/>
            </a:pPr>
            <a:r>
              <a:rPr b="1" i="0" lang="en" sz="1800" u="none" cap="none" strike="noStrike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  <a:t>Proliferating channels</a:t>
            </a:r>
            <a:endParaRPr i="0" sz="1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19" name="Google Shape;219;p35"/>
          <p:cNvSpPr/>
          <p:nvPr/>
        </p:nvSpPr>
        <p:spPr>
          <a:xfrm>
            <a:off x="749800" y="3317550"/>
            <a:ext cx="21300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i="0" lang="en" sz="11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Web, mobile, in-store, voice, AR. Each new surface demands its own content pipeline, straining teams built for one-channel publishing.</a:t>
            </a:r>
            <a:endParaRPr i="0" sz="11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0" name="Google Shape;220;p35"/>
          <p:cNvSpPr/>
          <p:nvPr/>
        </p:nvSpPr>
        <p:spPr>
          <a:xfrm>
            <a:off x="3489003" y="2571749"/>
            <a:ext cx="2304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500"/>
              <a:buFont typeface="Calibri"/>
              <a:buNone/>
            </a:pPr>
            <a:r>
              <a:rPr b="1" i="0" lang="en" sz="1800" u="none" cap="none" strike="noStrike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  <a:t>Organisational sprawl</a:t>
            </a:r>
            <a:endParaRPr i="0" sz="1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1" name="Google Shape;221;p35"/>
          <p:cNvSpPr/>
          <p:nvPr/>
        </p:nvSpPr>
        <p:spPr>
          <a:xfrm>
            <a:off x="3508497" y="3317550"/>
            <a:ext cx="20880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i="0" lang="en" sz="11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Global teams, agency partners, and specialist contributors working in disconnected tools, creating version hell and brand drift.</a:t>
            </a:r>
            <a:endParaRPr i="0" sz="11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2" name="Google Shape;222;p35"/>
          <p:cNvSpPr/>
          <p:nvPr/>
        </p:nvSpPr>
        <p:spPr>
          <a:xfrm>
            <a:off x="6239207" y="2571749"/>
            <a:ext cx="19584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D1526"/>
              </a:buClr>
              <a:buSzPts val="1500"/>
              <a:buFont typeface="Calibri"/>
              <a:buNone/>
            </a:pPr>
            <a:r>
              <a:rPr b="1" i="0" lang="en" sz="1800" u="none" cap="none" strike="noStrike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  <a:t>Legacy</a:t>
            </a:r>
            <a:br>
              <a:rPr b="1" lang="en" sz="1800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1" i="0" lang="en" sz="1800" u="none" cap="none" strike="noStrike">
                <a:solidFill>
                  <a:srgbClr val="0D1526"/>
                </a:solidFill>
                <a:latin typeface="Manrope"/>
                <a:ea typeface="Manrope"/>
                <a:cs typeface="Manrope"/>
                <a:sym typeface="Manrope"/>
              </a:rPr>
              <a:t>system debt</a:t>
            </a:r>
            <a:endParaRPr i="0" sz="18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3" name="Google Shape;223;p35"/>
          <p:cNvSpPr/>
          <p:nvPr/>
        </p:nvSpPr>
        <p:spPr>
          <a:xfrm>
            <a:off x="6239207" y="3317550"/>
            <a:ext cx="20388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4748B"/>
              </a:buClr>
              <a:buSzPts val="1200"/>
              <a:buFont typeface="Calibri"/>
              <a:buNone/>
            </a:pPr>
            <a:r>
              <a:rPr i="0" lang="en" sz="11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Monolithic CMSs that were never designed for API delivery, forcing expensive migrations every 3-5 years as business needs evolve.</a:t>
            </a:r>
            <a:endParaRPr i="0" sz="110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4" name="Google Shape;224;p35"/>
          <p:cNvSpPr/>
          <p:nvPr/>
        </p:nvSpPr>
        <p:spPr>
          <a:xfrm>
            <a:off x="3508498" y="2058261"/>
            <a:ext cx="343800" cy="343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02</a:t>
            </a:r>
            <a:endParaRPr sz="12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6239207" y="2058261"/>
            <a:ext cx="343800" cy="343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03</a:t>
            </a:r>
            <a:endParaRPr sz="12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/>
          <p:nvPr/>
        </p:nvSpPr>
        <p:spPr>
          <a:xfrm>
            <a:off x="548650" y="2092200"/>
            <a:ext cx="3843300" cy="3083400"/>
          </a:xfrm>
          <a:prstGeom prst="round2SameRect">
            <a:avLst>
              <a:gd fmla="val 3637" name="adj1"/>
              <a:gd fmla="val 0" name="adj2"/>
            </a:avLst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6"/>
          <p:cNvSpPr/>
          <p:nvPr/>
        </p:nvSpPr>
        <p:spPr>
          <a:xfrm>
            <a:off x="4752135" y="2092100"/>
            <a:ext cx="3843300" cy="3083400"/>
          </a:xfrm>
          <a:prstGeom prst="round2SameRect">
            <a:avLst>
              <a:gd fmla="val 3637" name="adj1"/>
              <a:gd fmla="val 0" name="adj2"/>
            </a:avLst>
          </a:prstGeom>
          <a:solidFill>
            <a:schemeClr val="lt1"/>
          </a:solidFill>
          <a:ln cap="flat" cmpd="sng" w="9525">
            <a:solidFill>
              <a:srgbClr val="00A8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6"/>
          <p:cNvSpPr/>
          <p:nvPr/>
        </p:nvSpPr>
        <p:spPr>
          <a:xfrm>
            <a:off x="491161" y="793789"/>
            <a:ext cx="76005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en" sz="37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One platform.</a:t>
            </a:r>
            <a:br>
              <a:rPr lang="en" sz="37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" sz="37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Two superpowers.</a:t>
            </a:r>
            <a:r>
              <a:rPr b="1" i="0" lang="en" sz="370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1" lang="en" sz="37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rPr>
              <a:t>No siloes.</a:t>
            </a:r>
            <a:endParaRPr i="0" sz="3700" u="none" cap="none" strike="noStrike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4" name="Google Shape;234;p36"/>
          <p:cNvSpPr/>
          <p:nvPr/>
        </p:nvSpPr>
        <p:spPr>
          <a:xfrm>
            <a:off x="790802" y="2015775"/>
            <a:ext cx="1110900" cy="320100"/>
          </a:xfrm>
          <a:prstGeom prst="roundRect">
            <a:avLst>
              <a:gd fmla="val 50000" name="adj"/>
            </a:avLst>
          </a:prstGeom>
          <a:solidFill>
            <a:srgbClr val="FFE6DD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rPr>
              <a:t>For editors</a:t>
            </a:r>
            <a:endParaRPr b="1" sz="1100">
              <a:solidFill>
                <a:schemeClr val="accent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5" name="Google Shape;235;p36"/>
          <p:cNvSpPr/>
          <p:nvPr/>
        </p:nvSpPr>
        <p:spPr>
          <a:xfrm>
            <a:off x="5005338" y="2015775"/>
            <a:ext cx="1334100" cy="320100"/>
          </a:xfrm>
          <a:prstGeom prst="roundRect">
            <a:avLst>
              <a:gd fmla="val 50000" name="adj"/>
            </a:avLst>
          </a:prstGeom>
          <a:solidFill>
            <a:srgbClr val="DFFFFD"/>
          </a:solidFill>
          <a:ln cap="flat" cmpd="sng" w="9525">
            <a:solidFill>
              <a:srgbClr val="00A8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A89C"/>
                </a:solidFill>
                <a:latin typeface="Manrope"/>
                <a:ea typeface="Manrope"/>
                <a:cs typeface="Manrope"/>
                <a:sym typeface="Manrope"/>
              </a:rPr>
              <a:t>For developers</a:t>
            </a:r>
            <a:endParaRPr b="1" sz="1100">
              <a:solidFill>
                <a:srgbClr val="00A89C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6" name="Google Shape;236;p36"/>
          <p:cNvSpPr/>
          <p:nvPr/>
        </p:nvSpPr>
        <p:spPr>
          <a:xfrm>
            <a:off x="1144087" y="2535350"/>
            <a:ext cx="2631600" cy="21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i="0" lang="en" sz="1150" u="none" cap="none" strike="noStrik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Visual content modelling</a:t>
            </a:r>
            <a:endParaRPr i="0" sz="1150" u="none" cap="none" strike="noStrik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Scheduling &amp; publishing workflows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Field-level localisation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AI Assist for content generation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Reusable components &amp; variants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No developer needed for daily tasks 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7" name="Google Shape;237;p36"/>
          <p:cNvSpPr/>
          <p:nvPr/>
        </p:nvSpPr>
        <p:spPr>
          <a:xfrm>
            <a:off x="5348713" y="2535350"/>
            <a:ext cx="2846400" cy="21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GraphQL &amp; REST APIs out of the box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SDKs and CLI tooling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Webhooks &amp; event-driven architecture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Multi-environment support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Composable, schema-driven models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rPr lang="en" sz="115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Integrates with any frontend stack</a:t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t/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t/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t/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t/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C2A8"/>
              </a:buClr>
              <a:buSzPts val="1150"/>
              <a:buFont typeface="Calibri"/>
              <a:buNone/>
            </a:pPr>
            <a:r>
              <a:t/>
            </a:r>
            <a:endParaRPr sz="115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238" name="Google Shape;238;p36"/>
          <p:cNvGrpSpPr/>
          <p:nvPr/>
        </p:nvGrpSpPr>
        <p:grpSpPr>
          <a:xfrm>
            <a:off x="836477" y="2514162"/>
            <a:ext cx="204311" cy="204311"/>
            <a:chOff x="1190625" y="238125"/>
            <a:chExt cx="5238750" cy="5238750"/>
          </a:xfrm>
        </p:grpSpPr>
        <p:sp>
          <p:nvSpPr>
            <p:cNvPr id="239" name="Google Shape;239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>
            <a:off x="5005340" y="2571762"/>
            <a:ext cx="204311" cy="204311"/>
            <a:chOff x="1190625" y="238125"/>
            <a:chExt cx="5238750" cy="5238750"/>
          </a:xfrm>
        </p:grpSpPr>
        <p:sp>
          <p:nvSpPr>
            <p:cNvPr id="242" name="Google Shape;242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00A89C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44" name="Google Shape;244;p36"/>
          <p:cNvGrpSpPr/>
          <p:nvPr/>
        </p:nvGrpSpPr>
        <p:grpSpPr>
          <a:xfrm>
            <a:off x="836477" y="2864162"/>
            <a:ext cx="204311" cy="204311"/>
            <a:chOff x="1190625" y="238125"/>
            <a:chExt cx="5238750" cy="5238750"/>
          </a:xfrm>
        </p:grpSpPr>
        <p:sp>
          <p:nvSpPr>
            <p:cNvPr id="245" name="Google Shape;245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46" name="Google Shape;246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47" name="Google Shape;247;p36"/>
          <p:cNvGrpSpPr/>
          <p:nvPr/>
        </p:nvGrpSpPr>
        <p:grpSpPr>
          <a:xfrm>
            <a:off x="836477" y="3214162"/>
            <a:ext cx="204311" cy="204311"/>
            <a:chOff x="1190625" y="238125"/>
            <a:chExt cx="5238750" cy="5238750"/>
          </a:xfrm>
        </p:grpSpPr>
        <p:sp>
          <p:nvSpPr>
            <p:cNvPr id="248" name="Google Shape;248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49" name="Google Shape;249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50" name="Google Shape;250;p36"/>
          <p:cNvGrpSpPr/>
          <p:nvPr/>
        </p:nvGrpSpPr>
        <p:grpSpPr>
          <a:xfrm>
            <a:off x="836477" y="3564162"/>
            <a:ext cx="204311" cy="204311"/>
            <a:chOff x="1190625" y="238125"/>
            <a:chExt cx="5238750" cy="5238750"/>
          </a:xfrm>
        </p:grpSpPr>
        <p:sp>
          <p:nvSpPr>
            <p:cNvPr id="251" name="Google Shape;251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52" name="Google Shape;252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53" name="Google Shape;253;p36"/>
          <p:cNvGrpSpPr/>
          <p:nvPr/>
        </p:nvGrpSpPr>
        <p:grpSpPr>
          <a:xfrm>
            <a:off x="836477" y="3914162"/>
            <a:ext cx="204311" cy="204311"/>
            <a:chOff x="1190625" y="238125"/>
            <a:chExt cx="5238750" cy="5238750"/>
          </a:xfrm>
        </p:grpSpPr>
        <p:sp>
          <p:nvSpPr>
            <p:cNvPr id="254" name="Google Shape;254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55" name="Google Shape;255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56" name="Google Shape;256;p36"/>
          <p:cNvGrpSpPr/>
          <p:nvPr/>
        </p:nvGrpSpPr>
        <p:grpSpPr>
          <a:xfrm>
            <a:off x="836477" y="4264162"/>
            <a:ext cx="204311" cy="204311"/>
            <a:chOff x="1190625" y="238125"/>
            <a:chExt cx="5238750" cy="5238750"/>
          </a:xfrm>
        </p:grpSpPr>
        <p:sp>
          <p:nvSpPr>
            <p:cNvPr id="257" name="Google Shape;257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59" name="Google Shape;259;p36"/>
          <p:cNvGrpSpPr/>
          <p:nvPr/>
        </p:nvGrpSpPr>
        <p:grpSpPr>
          <a:xfrm>
            <a:off x="5005333" y="2910257"/>
            <a:ext cx="204311" cy="204311"/>
            <a:chOff x="1190625" y="238125"/>
            <a:chExt cx="5238750" cy="5238750"/>
          </a:xfrm>
        </p:grpSpPr>
        <p:sp>
          <p:nvSpPr>
            <p:cNvPr id="260" name="Google Shape;260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00A89C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61" name="Google Shape;261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62" name="Google Shape;262;p36"/>
          <p:cNvGrpSpPr/>
          <p:nvPr/>
        </p:nvGrpSpPr>
        <p:grpSpPr>
          <a:xfrm>
            <a:off x="5005333" y="3248752"/>
            <a:ext cx="204311" cy="204311"/>
            <a:chOff x="1190625" y="238125"/>
            <a:chExt cx="5238750" cy="5238750"/>
          </a:xfrm>
        </p:grpSpPr>
        <p:sp>
          <p:nvSpPr>
            <p:cNvPr id="263" name="Google Shape;263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00A89C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64" name="Google Shape;264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65" name="Google Shape;265;p36"/>
          <p:cNvGrpSpPr/>
          <p:nvPr/>
        </p:nvGrpSpPr>
        <p:grpSpPr>
          <a:xfrm>
            <a:off x="5005333" y="3587247"/>
            <a:ext cx="204311" cy="204311"/>
            <a:chOff x="1190625" y="238125"/>
            <a:chExt cx="5238750" cy="5238750"/>
          </a:xfrm>
        </p:grpSpPr>
        <p:sp>
          <p:nvSpPr>
            <p:cNvPr id="266" name="Google Shape;266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00A89C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67" name="Google Shape;267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68" name="Google Shape;268;p36"/>
          <p:cNvGrpSpPr/>
          <p:nvPr/>
        </p:nvGrpSpPr>
        <p:grpSpPr>
          <a:xfrm>
            <a:off x="5005333" y="3925742"/>
            <a:ext cx="204311" cy="204311"/>
            <a:chOff x="1190625" y="238125"/>
            <a:chExt cx="5238750" cy="5238750"/>
          </a:xfrm>
        </p:grpSpPr>
        <p:sp>
          <p:nvSpPr>
            <p:cNvPr id="269" name="Google Shape;269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00A89C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  <p:grpSp>
        <p:nvGrpSpPr>
          <p:cNvPr id="271" name="Google Shape;271;p36"/>
          <p:cNvGrpSpPr/>
          <p:nvPr/>
        </p:nvGrpSpPr>
        <p:grpSpPr>
          <a:xfrm>
            <a:off x="5005333" y="4264237"/>
            <a:ext cx="204311" cy="204311"/>
            <a:chOff x="1190625" y="238125"/>
            <a:chExt cx="5238750" cy="5238750"/>
          </a:xfrm>
        </p:grpSpPr>
        <p:sp>
          <p:nvSpPr>
            <p:cNvPr id="272" name="Google Shape;272;p36"/>
            <p:cNvSpPr/>
            <p:nvPr/>
          </p:nvSpPr>
          <p:spPr>
            <a:xfrm>
              <a:off x="1190625" y="238125"/>
              <a:ext cx="5238750" cy="5238750"/>
            </a:xfrm>
            <a:custGeom>
              <a:rect b="b" l="l" r="r" t="t"/>
              <a:pathLst>
                <a:path extrusionOk="0" h="209550" w="209550">
                  <a:moveTo>
                    <a:pt x="104775" y="0"/>
                  </a:moveTo>
                  <a:lnTo>
                    <a:pt x="104775" y="0"/>
                  </a:lnTo>
                  <a:lnTo>
                    <a:pt x="115253" y="551"/>
                  </a:lnTo>
                  <a:lnTo>
                    <a:pt x="125730" y="2206"/>
                  </a:lnTo>
                  <a:lnTo>
                    <a:pt x="136208" y="4963"/>
                  </a:lnTo>
                  <a:lnTo>
                    <a:pt x="145582" y="8272"/>
                  </a:lnTo>
                  <a:lnTo>
                    <a:pt x="154957" y="12683"/>
                  </a:lnTo>
                  <a:lnTo>
                    <a:pt x="163228" y="17646"/>
                  </a:lnTo>
                  <a:lnTo>
                    <a:pt x="171500" y="23712"/>
                  </a:lnTo>
                  <a:lnTo>
                    <a:pt x="178669" y="30881"/>
                  </a:lnTo>
                  <a:lnTo>
                    <a:pt x="185838" y="38050"/>
                  </a:lnTo>
                  <a:lnTo>
                    <a:pt x="191904" y="46322"/>
                  </a:lnTo>
                  <a:lnTo>
                    <a:pt x="196867" y="54593"/>
                  </a:lnTo>
                  <a:lnTo>
                    <a:pt x="201278" y="63968"/>
                  </a:lnTo>
                  <a:lnTo>
                    <a:pt x="204587" y="73343"/>
                  </a:lnTo>
                  <a:lnTo>
                    <a:pt x="207344" y="83820"/>
                  </a:lnTo>
                  <a:lnTo>
                    <a:pt x="208999" y="94298"/>
                  </a:lnTo>
                  <a:lnTo>
                    <a:pt x="209550" y="104775"/>
                  </a:lnTo>
                  <a:lnTo>
                    <a:pt x="209550" y="104775"/>
                  </a:lnTo>
                  <a:lnTo>
                    <a:pt x="208999" y="115253"/>
                  </a:lnTo>
                  <a:lnTo>
                    <a:pt x="207344" y="125730"/>
                  </a:lnTo>
                  <a:lnTo>
                    <a:pt x="204587" y="136208"/>
                  </a:lnTo>
                  <a:lnTo>
                    <a:pt x="201278" y="145582"/>
                  </a:lnTo>
                  <a:lnTo>
                    <a:pt x="196867" y="154957"/>
                  </a:lnTo>
                  <a:lnTo>
                    <a:pt x="191904" y="163228"/>
                  </a:lnTo>
                  <a:lnTo>
                    <a:pt x="185838" y="171500"/>
                  </a:lnTo>
                  <a:lnTo>
                    <a:pt x="178669" y="178669"/>
                  </a:lnTo>
                  <a:lnTo>
                    <a:pt x="171500" y="185838"/>
                  </a:lnTo>
                  <a:lnTo>
                    <a:pt x="163228" y="191904"/>
                  </a:lnTo>
                  <a:lnTo>
                    <a:pt x="154957" y="196867"/>
                  </a:lnTo>
                  <a:lnTo>
                    <a:pt x="145582" y="201278"/>
                  </a:lnTo>
                  <a:lnTo>
                    <a:pt x="136208" y="204587"/>
                  </a:lnTo>
                  <a:lnTo>
                    <a:pt x="125730" y="207344"/>
                  </a:lnTo>
                  <a:lnTo>
                    <a:pt x="115253" y="208999"/>
                  </a:lnTo>
                  <a:lnTo>
                    <a:pt x="104775" y="209550"/>
                  </a:lnTo>
                  <a:lnTo>
                    <a:pt x="104775" y="209550"/>
                  </a:lnTo>
                  <a:lnTo>
                    <a:pt x="94298" y="208999"/>
                  </a:lnTo>
                  <a:lnTo>
                    <a:pt x="83820" y="207344"/>
                  </a:lnTo>
                  <a:lnTo>
                    <a:pt x="73343" y="204587"/>
                  </a:lnTo>
                  <a:lnTo>
                    <a:pt x="63968" y="201278"/>
                  </a:lnTo>
                  <a:lnTo>
                    <a:pt x="54593" y="196867"/>
                  </a:lnTo>
                  <a:lnTo>
                    <a:pt x="46322" y="191904"/>
                  </a:lnTo>
                  <a:lnTo>
                    <a:pt x="38050" y="185838"/>
                  </a:lnTo>
                  <a:lnTo>
                    <a:pt x="30881" y="178669"/>
                  </a:lnTo>
                  <a:lnTo>
                    <a:pt x="23712" y="171500"/>
                  </a:lnTo>
                  <a:lnTo>
                    <a:pt x="17646" y="163228"/>
                  </a:lnTo>
                  <a:lnTo>
                    <a:pt x="12683" y="154957"/>
                  </a:lnTo>
                  <a:lnTo>
                    <a:pt x="8272" y="145582"/>
                  </a:lnTo>
                  <a:lnTo>
                    <a:pt x="4963" y="136208"/>
                  </a:lnTo>
                  <a:lnTo>
                    <a:pt x="2206" y="125730"/>
                  </a:lnTo>
                  <a:lnTo>
                    <a:pt x="551" y="115253"/>
                  </a:lnTo>
                  <a:lnTo>
                    <a:pt x="0" y="104775"/>
                  </a:lnTo>
                  <a:lnTo>
                    <a:pt x="0" y="104775"/>
                  </a:lnTo>
                  <a:lnTo>
                    <a:pt x="551" y="94298"/>
                  </a:lnTo>
                  <a:lnTo>
                    <a:pt x="2206" y="83820"/>
                  </a:lnTo>
                  <a:lnTo>
                    <a:pt x="4963" y="73343"/>
                  </a:lnTo>
                  <a:lnTo>
                    <a:pt x="8272" y="63968"/>
                  </a:lnTo>
                  <a:lnTo>
                    <a:pt x="12683" y="54593"/>
                  </a:lnTo>
                  <a:lnTo>
                    <a:pt x="17646" y="46322"/>
                  </a:lnTo>
                  <a:lnTo>
                    <a:pt x="23712" y="38050"/>
                  </a:lnTo>
                  <a:lnTo>
                    <a:pt x="30881" y="30881"/>
                  </a:lnTo>
                  <a:lnTo>
                    <a:pt x="38050" y="23712"/>
                  </a:lnTo>
                  <a:lnTo>
                    <a:pt x="46322" y="17646"/>
                  </a:lnTo>
                  <a:lnTo>
                    <a:pt x="54593" y="12683"/>
                  </a:lnTo>
                  <a:lnTo>
                    <a:pt x="63968" y="8272"/>
                  </a:lnTo>
                  <a:lnTo>
                    <a:pt x="73343" y="4963"/>
                  </a:lnTo>
                  <a:lnTo>
                    <a:pt x="83820" y="2206"/>
                  </a:lnTo>
                  <a:lnTo>
                    <a:pt x="94298" y="551"/>
                  </a:lnTo>
                  <a:lnTo>
                    <a:pt x="104775" y="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00A89C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2362450" y="1823525"/>
              <a:ext cx="2895100" cy="2067950"/>
            </a:xfrm>
            <a:custGeom>
              <a:rect b="b" l="l" r="r" t="t"/>
              <a:pathLst>
                <a:path extrusionOk="0" h="82718" w="115804">
                  <a:moveTo>
                    <a:pt x="98158" y="3309"/>
                  </a:moveTo>
                  <a:lnTo>
                    <a:pt x="43564" y="57902"/>
                  </a:lnTo>
                  <a:lnTo>
                    <a:pt x="17646" y="31984"/>
                  </a:lnTo>
                  <a:lnTo>
                    <a:pt x="17646" y="31984"/>
                  </a:lnTo>
                  <a:lnTo>
                    <a:pt x="15992" y="30882"/>
                  </a:lnTo>
                  <a:lnTo>
                    <a:pt x="14338" y="29779"/>
                  </a:lnTo>
                  <a:lnTo>
                    <a:pt x="12132" y="29227"/>
                  </a:lnTo>
                  <a:lnTo>
                    <a:pt x="10478" y="29227"/>
                  </a:lnTo>
                  <a:lnTo>
                    <a:pt x="8272" y="29227"/>
                  </a:lnTo>
                  <a:lnTo>
                    <a:pt x="6617" y="29779"/>
                  </a:lnTo>
                  <a:lnTo>
                    <a:pt x="4963" y="30882"/>
                  </a:lnTo>
                  <a:lnTo>
                    <a:pt x="3309" y="31984"/>
                  </a:lnTo>
                  <a:lnTo>
                    <a:pt x="3309" y="31984"/>
                  </a:lnTo>
                  <a:lnTo>
                    <a:pt x="1654" y="33639"/>
                  </a:lnTo>
                  <a:lnTo>
                    <a:pt x="1103" y="35293"/>
                  </a:lnTo>
                  <a:lnTo>
                    <a:pt x="551" y="36947"/>
                  </a:lnTo>
                  <a:lnTo>
                    <a:pt x="0" y="39153"/>
                  </a:lnTo>
                  <a:lnTo>
                    <a:pt x="551" y="40808"/>
                  </a:lnTo>
                  <a:lnTo>
                    <a:pt x="1103" y="43013"/>
                  </a:lnTo>
                  <a:lnTo>
                    <a:pt x="1654" y="44668"/>
                  </a:lnTo>
                  <a:lnTo>
                    <a:pt x="3309" y="46322"/>
                  </a:lnTo>
                  <a:lnTo>
                    <a:pt x="36396" y="79409"/>
                  </a:lnTo>
                  <a:lnTo>
                    <a:pt x="36396" y="79409"/>
                  </a:lnTo>
                  <a:lnTo>
                    <a:pt x="38050" y="80512"/>
                  </a:lnTo>
                  <a:lnTo>
                    <a:pt x="39704" y="81615"/>
                  </a:lnTo>
                  <a:lnTo>
                    <a:pt x="41359" y="82166"/>
                  </a:lnTo>
                  <a:lnTo>
                    <a:pt x="43564" y="82718"/>
                  </a:lnTo>
                  <a:lnTo>
                    <a:pt x="45219" y="82166"/>
                  </a:lnTo>
                  <a:lnTo>
                    <a:pt x="47425" y="81615"/>
                  </a:lnTo>
                  <a:lnTo>
                    <a:pt x="49079" y="80512"/>
                  </a:lnTo>
                  <a:lnTo>
                    <a:pt x="50733" y="79409"/>
                  </a:lnTo>
                  <a:lnTo>
                    <a:pt x="112495" y="17647"/>
                  </a:lnTo>
                  <a:lnTo>
                    <a:pt x="112495" y="17647"/>
                  </a:lnTo>
                  <a:lnTo>
                    <a:pt x="114150" y="15992"/>
                  </a:lnTo>
                  <a:lnTo>
                    <a:pt x="114701" y="14338"/>
                  </a:lnTo>
                  <a:lnTo>
                    <a:pt x="115253" y="12132"/>
                  </a:lnTo>
                  <a:lnTo>
                    <a:pt x="115804" y="10478"/>
                  </a:lnTo>
                  <a:lnTo>
                    <a:pt x="115253" y="8272"/>
                  </a:lnTo>
                  <a:lnTo>
                    <a:pt x="114701" y="6618"/>
                  </a:lnTo>
                  <a:lnTo>
                    <a:pt x="114150" y="4963"/>
                  </a:lnTo>
                  <a:lnTo>
                    <a:pt x="112495" y="3309"/>
                  </a:lnTo>
                  <a:lnTo>
                    <a:pt x="112495" y="3309"/>
                  </a:lnTo>
                  <a:lnTo>
                    <a:pt x="110841" y="2206"/>
                  </a:lnTo>
                  <a:lnTo>
                    <a:pt x="109187" y="1103"/>
                  </a:lnTo>
                  <a:lnTo>
                    <a:pt x="107532" y="552"/>
                  </a:lnTo>
                  <a:lnTo>
                    <a:pt x="105326" y="0"/>
                  </a:lnTo>
                  <a:lnTo>
                    <a:pt x="103672" y="552"/>
                  </a:lnTo>
                  <a:lnTo>
                    <a:pt x="101466" y="1103"/>
                  </a:lnTo>
                  <a:lnTo>
                    <a:pt x="99812" y="2206"/>
                  </a:lnTo>
                  <a:lnTo>
                    <a:pt x="98158" y="3309"/>
                  </a:lnTo>
                  <a:lnTo>
                    <a:pt x="98158" y="33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575" lIns="3575" spcFirstLastPara="1" rIns="3575" wrap="square" tIns="3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ight &amp; fresh">
  <a:themeElements>
    <a:clrScheme name="Office">
      <a:dk1>
        <a:srgbClr val="05133A"/>
      </a:dk1>
      <a:lt1>
        <a:srgbClr val="FFFFFF"/>
      </a:lt1>
      <a:dk2>
        <a:srgbClr val="685CEF"/>
      </a:dk2>
      <a:lt2>
        <a:srgbClr val="E7E9FF"/>
      </a:lt2>
      <a:accent1>
        <a:srgbClr val="34DFF7"/>
      </a:accent1>
      <a:accent2>
        <a:srgbClr val="4582FF"/>
      </a:accent2>
      <a:accent3>
        <a:srgbClr val="FF7F53"/>
      </a:accent3>
      <a:accent4>
        <a:srgbClr val="FFD861"/>
      </a:accent4>
      <a:accent5>
        <a:srgbClr val="FF3E5E"/>
      </a:accent5>
      <a:accent6>
        <a:srgbClr val="B265FF"/>
      </a:accent6>
      <a:hlink>
        <a:srgbClr val="226BF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5133A"/>
      </a:dk1>
      <a:lt1>
        <a:srgbClr val="FFFFFF"/>
      </a:lt1>
      <a:dk2>
        <a:srgbClr val="685CEF"/>
      </a:dk2>
      <a:lt2>
        <a:srgbClr val="E7E9FF"/>
      </a:lt2>
      <a:accent1>
        <a:srgbClr val="34DFF7"/>
      </a:accent1>
      <a:accent2>
        <a:srgbClr val="4582FF"/>
      </a:accent2>
      <a:accent3>
        <a:srgbClr val="FF7F53"/>
      </a:accent3>
      <a:accent4>
        <a:srgbClr val="FFD861"/>
      </a:accent4>
      <a:accent5>
        <a:srgbClr val="FF3E5E"/>
      </a:accent5>
      <a:accent6>
        <a:srgbClr val="B265FF"/>
      </a:accent6>
      <a:hlink>
        <a:srgbClr val="226BF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